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258" r:id="rId2"/>
    <p:sldId id="2521" r:id="rId3"/>
    <p:sldId id="2520" r:id="rId4"/>
    <p:sldId id="257" r:id="rId5"/>
    <p:sldId id="260" r:id="rId6"/>
    <p:sldId id="404" r:id="rId7"/>
    <p:sldId id="409" r:id="rId8"/>
    <p:sldId id="405" r:id="rId9"/>
    <p:sldId id="380" r:id="rId10"/>
    <p:sldId id="330" r:id="rId11"/>
    <p:sldId id="2522" r:id="rId12"/>
    <p:sldId id="274" r:id="rId13"/>
    <p:sldId id="283" r:id="rId14"/>
    <p:sldId id="1739" r:id="rId15"/>
    <p:sldId id="284" r:id="rId16"/>
    <p:sldId id="288" r:id="rId17"/>
    <p:sldId id="290" r:id="rId18"/>
    <p:sldId id="292" r:id="rId19"/>
    <p:sldId id="294" r:id="rId20"/>
    <p:sldId id="1766" r:id="rId21"/>
    <p:sldId id="298" r:id="rId22"/>
    <p:sldId id="300" r:id="rId23"/>
    <p:sldId id="304" r:id="rId24"/>
    <p:sldId id="307" r:id="rId25"/>
    <p:sldId id="327" r:id="rId26"/>
    <p:sldId id="1744" r:id="rId27"/>
    <p:sldId id="329" r:id="rId28"/>
    <p:sldId id="335" r:id="rId29"/>
    <p:sldId id="333" r:id="rId30"/>
    <p:sldId id="337" r:id="rId31"/>
    <p:sldId id="339" r:id="rId32"/>
    <p:sldId id="341" r:id="rId33"/>
    <p:sldId id="343" r:id="rId34"/>
    <p:sldId id="345" r:id="rId35"/>
    <p:sldId id="347" r:id="rId36"/>
    <p:sldId id="349" r:id="rId37"/>
    <p:sldId id="351" r:id="rId38"/>
    <p:sldId id="402" r:id="rId39"/>
    <p:sldId id="418" r:id="rId40"/>
    <p:sldId id="420" r:id="rId41"/>
    <p:sldId id="433" r:id="rId42"/>
    <p:sldId id="435" r:id="rId43"/>
    <p:sldId id="448" r:id="rId44"/>
    <p:sldId id="450" r:id="rId45"/>
    <p:sldId id="469" r:id="rId46"/>
    <p:sldId id="471" r:id="rId47"/>
    <p:sldId id="482" r:id="rId48"/>
    <p:sldId id="489" r:id="rId49"/>
    <p:sldId id="491" r:id="rId50"/>
    <p:sldId id="495" r:id="rId51"/>
    <p:sldId id="497" r:id="rId52"/>
    <p:sldId id="499" r:id="rId53"/>
    <p:sldId id="501" r:id="rId54"/>
    <p:sldId id="503" r:id="rId55"/>
    <p:sldId id="505" r:id="rId56"/>
    <p:sldId id="508" r:id="rId57"/>
    <p:sldId id="510" r:id="rId58"/>
    <p:sldId id="512" r:id="rId59"/>
    <p:sldId id="514" r:id="rId60"/>
    <p:sldId id="516" r:id="rId61"/>
    <p:sldId id="518" r:id="rId62"/>
    <p:sldId id="521" r:id="rId63"/>
    <p:sldId id="525" r:id="rId64"/>
    <p:sldId id="527" r:id="rId65"/>
    <p:sldId id="529" r:id="rId66"/>
    <p:sldId id="532" r:id="rId67"/>
    <p:sldId id="534" r:id="rId68"/>
    <p:sldId id="536" r:id="rId69"/>
    <p:sldId id="538" r:id="rId70"/>
    <p:sldId id="540" r:id="rId71"/>
    <p:sldId id="1767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CF22C9-603F-4206-A0F4-51E358014A13}" type="datetimeFigureOut">
              <a:rPr lang="ko-KR" altLang="en-US" smtClean="0"/>
              <a:t>2024-03-03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BBF387-13BE-491C-ADBB-01A9BFC72D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91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98BB436C-A14A-4CA9-BCC8-3D0E6D9D5B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BC71A39-1E24-44C8-83C5-F066AB996D86}" type="slidenum">
              <a:rPr lang="en-US" altLang="ko-KR"/>
              <a:pPr>
                <a:spcBef>
                  <a:spcPct val="0"/>
                </a:spcBef>
              </a:pPr>
              <a:t>1</a:t>
            </a:fld>
            <a:endParaRPr lang="en-US" altLang="ko-KR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56612BEE-0337-4345-B741-DE578E0FC9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00F5A96-3DF7-4859-AFC6-543B2E4B6D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C4F9D4F8-C2A0-48DD-8D79-47492C04A9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007E211-033A-45A0-A125-C14E16DC11C9}" type="slidenum">
              <a:rPr lang="en-US" altLang="ko-KR"/>
              <a:pPr>
                <a:spcBef>
                  <a:spcPct val="0"/>
                </a:spcBef>
              </a:pPr>
              <a:t>47</a:t>
            </a:fld>
            <a:endParaRPr lang="en-US" altLang="ko-KR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CC0472A-7EE5-4142-937E-83C52A182E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5800"/>
            <a:ext cx="4575175" cy="3430588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04D36D2F-2E09-40F4-AEF8-CAF72188A4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31C13-7900-4E40-82E4-F9BAB6F0D6F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019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31C13-7900-4E40-82E4-F9BAB6F0D6F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309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31C13-7900-4E40-82E4-F9BAB6F0D6F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32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>
            <a:extLst>
              <a:ext uri="{FF2B5EF4-FFF2-40B4-BE49-F238E27FC236}">
                <a16:creationId xmlns:a16="http://schemas.microsoft.com/office/drawing/2014/main" id="{D3BCF6F3-25FC-498D-912E-3245EF8829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0243" name="슬라이드 노트 개체 틀 2">
            <a:extLst>
              <a:ext uri="{FF2B5EF4-FFF2-40B4-BE49-F238E27FC236}">
                <a16:creationId xmlns:a16="http://schemas.microsoft.com/office/drawing/2014/main" id="{B15CECBA-8A55-4C88-A812-AE460D236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244" name="슬라이드 번호 개체 틀 3">
            <a:extLst>
              <a:ext uri="{FF2B5EF4-FFF2-40B4-BE49-F238E27FC236}">
                <a16:creationId xmlns:a16="http://schemas.microsoft.com/office/drawing/2014/main" id="{6CDAA94D-D8F9-48B3-B833-2A4175D7D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C236CC0-A51D-4ED9-A4D2-D00BCC30973A}" type="slidenum">
              <a:rPr lang="en-US" altLang="ko-KR"/>
              <a:pPr>
                <a:spcBef>
                  <a:spcPct val="0"/>
                </a:spcBef>
              </a:pPr>
              <a:t>12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CD9013A8-1004-4644-BB57-0847DA2802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F45C7F2-11CB-4946-9B4D-EAA631D25AEB}" type="slidenum">
              <a:rPr lang="en-US" altLang="ko-KR"/>
              <a:pPr>
                <a:spcBef>
                  <a:spcPct val="0"/>
                </a:spcBef>
              </a:pPr>
              <a:t>39</a:t>
            </a:fld>
            <a:endParaRPr lang="en-US" altLang="ko-KR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95AEBFDA-0525-4B1F-ABB1-B6A00D465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5800"/>
            <a:ext cx="4575175" cy="3430588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D3424FE6-C4CE-475A-A537-E0F1C51ADF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BD46830A-C01C-4072-AECA-DAD308FAFA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E1F146A-52EB-4A0A-AB89-B2C73F64FA8E}" type="slidenum">
              <a:rPr lang="en-US" altLang="ko-KR"/>
              <a:pPr>
                <a:spcBef>
                  <a:spcPct val="0"/>
                </a:spcBef>
              </a:pPr>
              <a:t>41</a:t>
            </a:fld>
            <a:endParaRPr lang="en-US" altLang="ko-KR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A124A8B1-1080-42EF-A0EE-2096412836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5800"/>
            <a:ext cx="4575175" cy="3430588"/>
          </a:xfrm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A3B4BC82-EEC1-4229-80C0-7E5D10BD8C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C09FAAA1-3F44-4C8B-B9BF-749A366DB8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E036959-6018-44DF-9064-39A91A4D30F1}" type="slidenum">
              <a:rPr lang="en-US" altLang="ko-KR"/>
              <a:pPr>
                <a:spcBef>
                  <a:spcPct val="0"/>
                </a:spcBef>
              </a:pPr>
              <a:t>43</a:t>
            </a:fld>
            <a:endParaRPr lang="en-US" altLang="ko-KR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DE740D03-6B9E-4AF9-B9B1-AD9E33F938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5800"/>
            <a:ext cx="4575175" cy="3430588"/>
          </a:xfrm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84064AE1-F072-4391-AFC7-BCB02E6110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0E43E1DA-BA5D-4D89-8928-BB2920511D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10F7450-9CBD-41C3-8AB9-6C54B46BA7FB}" type="slidenum">
              <a:rPr lang="en-US" altLang="ko-KR"/>
              <a:pPr>
                <a:spcBef>
                  <a:spcPct val="0"/>
                </a:spcBef>
              </a:pPr>
              <a:t>45</a:t>
            </a:fld>
            <a:endParaRPr lang="en-US" altLang="ko-KR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379758C8-64E8-48EA-8BCA-CA0242630E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5800"/>
            <a:ext cx="4575175" cy="3430588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C814AA11-7082-48EE-9EAA-C0505C56AE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9C17A-2730-4892-B7AC-93ED820DFE65}" type="datetimeFigureOut">
              <a:rPr lang="ko-KR" altLang="en-US" smtClean="0"/>
              <a:t>2024-03-03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625D-817E-40A3-943D-0BC213C01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57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9C17A-2730-4892-B7AC-93ED820DFE65}" type="datetimeFigureOut">
              <a:rPr lang="ko-KR" altLang="en-US" smtClean="0"/>
              <a:t>2024-03-03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625D-817E-40A3-943D-0BC213C01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921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9C17A-2730-4892-B7AC-93ED820DFE65}" type="datetimeFigureOut">
              <a:rPr lang="ko-KR" altLang="en-US" smtClean="0"/>
              <a:t>2024-03-03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625D-817E-40A3-943D-0BC213C01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83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9C17A-2730-4892-B7AC-93ED820DFE65}" type="datetimeFigureOut">
              <a:rPr lang="ko-KR" altLang="en-US" smtClean="0"/>
              <a:t>2024-03-03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625D-817E-40A3-943D-0BC213C01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758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9C17A-2730-4892-B7AC-93ED820DFE65}" type="datetimeFigureOut">
              <a:rPr lang="ko-KR" altLang="en-US" smtClean="0"/>
              <a:t>2024-03-03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625D-817E-40A3-943D-0BC213C01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94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9C17A-2730-4892-B7AC-93ED820DFE65}" type="datetimeFigureOut">
              <a:rPr lang="ko-KR" altLang="en-US" smtClean="0"/>
              <a:t>2024-03-03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625D-817E-40A3-943D-0BC213C01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23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9C17A-2730-4892-B7AC-93ED820DFE65}" type="datetimeFigureOut">
              <a:rPr lang="ko-KR" altLang="en-US" smtClean="0"/>
              <a:t>2024-03-03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625D-817E-40A3-943D-0BC213C01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253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9C17A-2730-4892-B7AC-93ED820DFE65}" type="datetimeFigureOut">
              <a:rPr lang="ko-KR" altLang="en-US" smtClean="0"/>
              <a:t>2024-03-03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625D-817E-40A3-943D-0BC213C01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897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9C17A-2730-4892-B7AC-93ED820DFE65}" type="datetimeFigureOut">
              <a:rPr lang="ko-KR" altLang="en-US" smtClean="0"/>
              <a:t>2024-03-03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625D-817E-40A3-943D-0BC213C01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936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9C17A-2730-4892-B7AC-93ED820DFE65}" type="datetimeFigureOut">
              <a:rPr lang="ko-KR" altLang="en-US" smtClean="0"/>
              <a:t>2024-03-03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625D-817E-40A3-943D-0BC213C01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972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9C17A-2730-4892-B7AC-93ED820DFE65}" type="datetimeFigureOut">
              <a:rPr lang="ko-KR" altLang="en-US" smtClean="0"/>
              <a:t>2024-03-03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625D-817E-40A3-943D-0BC213C01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9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9C17A-2730-4892-B7AC-93ED820DFE65}" type="datetimeFigureOut">
              <a:rPr lang="ko-KR" altLang="en-US" smtClean="0"/>
              <a:t>2024-03-03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9625D-817E-40A3-943D-0BC213C01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74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7113BDE-8245-43C0-A9E2-05AB6E667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8277"/>
            <a:ext cx="9144000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4">
            <a:extLst>
              <a:ext uri="{FF2B5EF4-FFF2-40B4-BE49-F238E27FC236}">
                <a16:creationId xmlns:a16="http://schemas.microsoft.com/office/drawing/2014/main" id="{0B21A945-0D43-40AD-B672-E75F818D5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362" y="1266422"/>
            <a:ext cx="5588000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lnSpc>
                <a:spcPct val="16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8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NCS</a:t>
            </a:r>
            <a:r>
              <a:rPr kumimoji="0" lang="ko-KR" altLang="en-US" sz="18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프로그램개발</a:t>
            </a:r>
            <a:endParaRPr kumimoji="0" lang="ko-KR" altLang="en-US" sz="36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72" name="Picture 7" descr="man_desk_working_hg_clr">
            <a:extLst>
              <a:ext uri="{FF2B5EF4-FFF2-40B4-BE49-F238E27FC236}">
                <a16:creationId xmlns:a16="http://schemas.microsoft.com/office/drawing/2014/main" id="{ADB79E2A-FDD5-4E27-AA0D-3375F7FE89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2" y="692150"/>
            <a:ext cx="132397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23528" y="1484784"/>
            <a:ext cx="4320480" cy="49483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1441" y="343343"/>
            <a:ext cx="7554895" cy="52322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16000" rIns="216000" anchor="ctr" anchorCtr="0">
            <a:spAutoFit/>
          </a:bodyPr>
          <a:lstStyle>
            <a:defPPr>
              <a:defRPr lang="ko-KR"/>
            </a:defPPr>
            <a:lvl1pPr marR="0" lvl="0" indent="-263525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ker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중앙중고딕" pitchFamily="50" charset="-127"/>
                <a:ea typeface="중앙중고딕" pitchFamily="50" charset="-127"/>
                <a:cs typeface="Arial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800" dirty="0">
                <a:ln w="31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한기대</a:t>
            </a:r>
            <a:r>
              <a:rPr lang="en-US" altLang="ko-KR" sz="2800" dirty="0">
                <a:ln w="31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 HRD, </a:t>
            </a:r>
            <a:r>
              <a:rPr lang="ko-KR" altLang="en-US" sz="2800" dirty="0">
                <a:ln w="31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무엇을 배우는가</a:t>
            </a:r>
            <a:r>
              <a:rPr lang="en-US" altLang="ko-KR" sz="2800" dirty="0">
                <a:ln w="31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?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76243"/>
            <a:ext cx="2133600" cy="365125"/>
          </a:xfrm>
        </p:spPr>
        <p:txBody>
          <a:bodyPr/>
          <a:lstStyle/>
          <a:p>
            <a:fld id="{0E1600CB-FFB4-4119-874E-02B8F4E7E777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7504" y="1119040"/>
            <a:ext cx="317426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altLang="ko-KR" sz="1600" b="1" spc="-100" dirty="0"/>
              <a:t>HRD</a:t>
            </a:r>
            <a:r>
              <a:rPr lang="ko-KR" altLang="en-US" sz="1600" b="1" spc="-100" dirty="0"/>
              <a:t>교육의 인재상 및 전공지식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611560" y="1601332"/>
            <a:ext cx="3737352" cy="3750959"/>
            <a:chOff x="4898127" y="1550249"/>
            <a:chExt cx="3737352" cy="3750959"/>
          </a:xfrm>
        </p:grpSpPr>
        <p:grpSp>
          <p:nvGrpSpPr>
            <p:cNvPr id="19" name="그룹 18"/>
            <p:cNvGrpSpPr/>
            <p:nvPr/>
          </p:nvGrpSpPr>
          <p:grpSpPr>
            <a:xfrm>
              <a:off x="4898127" y="1550249"/>
              <a:ext cx="3737352" cy="3750959"/>
              <a:chOff x="1603735" y="978330"/>
              <a:chExt cx="3737352" cy="3772138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2117220" y="1484784"/>
                <a:ext cx="2808312" cy="2808312"/>
              </a:xfrm>
              <a:prstGeom prst="ellipse">
                <a:avLst/>
              </a:prstGeom>
              <a:noFill/>
              <a:ln>
                <a:solidFill>
                  <a:srgbClr val="1838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7" name="그룹 26"/>
              <p:cNvGrpSpPr/>
              <p:nvPr/>
            </p:nvGrpSpPr>
            <p:grpSpPr>
              <a:xfrm>
                <a:off x="2828313" y="2213732"/>
                <a:ext cx="1368272" cy="1368272"/>
                <a:chOff x="1691680" y="1556792"/>
                <a:chExt cx="1368272" cy="136827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6" name="타원 35"/>
                <p:cNvSpPr/>
                <p:nvPr/>
              </p:nvSpPr>
              <p:spPr>
                <a:xfrm>
                  <a:off x="1691680" y="1556792"/>
                  <a:ext cx="1368272" cy="1368272"/>
                </a:xfrm>
                <a:prstGeom prst="ellipse">
                  <a:avLst/>
                </a:prstGeom>
                <a:solidFill>
                  <a:srgbClr val="1838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1847466" y="2056125"/>
                  <a:ext cx="1056700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b="1" spc="-100" dirty="0" err="1">
                      <a:solidFill>
                        <a:schemeClr val="bg1"/>
                      </a:solidFill>
                    </a:rPr>
                    <a:t>학습리더</a:t>
                  </a:r>
                  <a:endParaRPr lang="en-US" altLang="ko-KR" b="1" spc="-100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ko-KR" altLang="en-US" b="1" spc="-100" dirty="0">
                      <a:solidFill>
                        <a:schemeClr val="bg1"/>
                      </a:solidFill>
                    </a:rPr>
                    <a:t>역량</a:t>
                  </a:r>
                </a:p>
              </p:txBody>
            </p:sp>
          </p:grpSp>
          <p:sp>
            <p:nvSpPr>
              <p:cNvPr id="28" name="타원 27"/>
              <p:cNvSpPr/>
              <p:nvPr/>
            </p:nvSpPr>
            <p:spPr>
              <a:xfrm>
                <a:off x="2984099" y="978330"/>
                <a:ext cx="1056700" cy="1056700"/>
              </a:xfrm>
              <a:prstGeom prst="ellipse">
                <a:avLst/>
              </a:prstGeom>
              <a:solidFill>
                <a:srgbClr val="FC8E0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4284387" y="2232318"/>
                <a:ext cx="1056700" cy="1056700"/>
              </a:xfrm>
              <a:prstGeom prst="ellipse">
                <a:avLst/>
              </a:prstGeom>
              <a:solidFill>
                <a:srgbClr val="FC8E0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2984099" y="3693768"/>
                <a:ext cx="1056700" cy="1056700"/>
              </a:xfrm>
              <a:prstGeom prst="ellipse">
                <a:avLst/>
              </a:prstGeom>
              <a:solidFill>
                <a:srgbClr val="FC8E0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1603735" y="2232318"/>
                <a:ext cx="1056700" cy="1056700"/>
              </a:xfrm>
              <a:prstGeom prst="ellipse">
                <a:avLst/>
              </a:prstGeom>
              <a:solidFill>
                <a:srgbClr val="FC8E0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918495" y="1280423"/>
                <a:ext cx="118494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spc="-100" dirty="0"/>
                  <a:t>직업능력개발</a:t>
                </a:r>
                <a:endParaRPr lang="en-US" altLang="ko-KR" sz="1400" b="1" spc="-100" dirty="0"/>
              </a:p>
              <a:p>
                <a:pPr algn="ctr"/>
                <a:r>
                  <a:rPr lang="ko-KR" altLang="en-US" sz="1400" b="1" spc="-100" dirty="0" err="1"/>
                  <a:t>훈련교사</a:t>
                </a:r>
                <a:endParaRPr lang="ko-KR" altLang="en-US" sz="1400" b="1" spc="-100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386979" y="2499058"/>
                <a:ext cx="85151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spc="-100"/>
                  <a:t>실천공학</a:t>
                </a:r>
                <a:endParaRPr lang="en-US" altLang="ko-KR" sz="1400" b="1" spc="-100" dirty="0"/>
              </a:p>
              <a:p>
                <a:pPr algn="ctr"/>
                <a:r>
                  <a:rPr lang="ko-KR" altLang="en-US" sz="1400" b="1" spc="-100" dirty="0"/>
                  <a:t>기술자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95619" y="4005064"/>
                <a:ext cx="851515" cy="526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spc="-100" dirty="0"/>
                  <a:t>인력개발</a:t>
                </a:r>
                <a:endParaRPr lang="en-US" altLang="ko-KR" sz="1400" b="1" spc="-100" dirty="0"/>
              </a:p>
              <a:p>
                <a:pPr algn="ctr"/>
                <a:r>
                  <a:rPr lang="ko-KR" altLang="en-US" sz="1400" b="1" spc="-100" dirty="0"/>
                  <a:t>담당자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706327" y="2499058"/>
                <a:ext cx="85151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spc="-100" dirty="0"/>
                  <a:t>기업현장</a:t>
                </a:r>
                <a:endParaRPr lang="en-US" altLang="ko-KR" sz="1400" b="1" spc="-100" dirty="0"/>
              </a:p>
              <a:p>
                <a:pPr algn="ctr"/>
                <a:r>
                  <a:rPr lang="ko-KR" altLang="en-US" sz="1400" b="1" spc="-100" dirty="0"/>
                  <a:t>교사</a:t>
                </a: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401616" y="2239912"/>
              <a:ext cx="2969599" cy="2303465"/>
              <a:chOff x="3168259" y="-156504"/>
              <a:chExt cx="2969599" cy="2316471"/>
            </a:xfrm>
          </p:grpSpPr>
          <p:sp>
            <p:nvSpPr>
              <p:cNvPr id="21" name="타원 4"/>
              <p:cNvSpPr txBox="1"/>
              <p:nvPr/>
            </p:nvSpPr>
            <p:spPr>
              <a:xfrm>
                <a:off x="3185830" y="-156504"/>
                <a:ext cx="774879" cy="39862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53148" tIns="20320" rIns="53148" bIns="20320" numCol="1" spcCol="1270" anchor="ctr" anchorCtr="0">
                <a:noAutofit/>
              </a:bodyPr>
              <a:lstStyle/>
              <a:p>
                <a:pPr lvl="0" algn="ctr" defTabSz="711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200" b="1" kern="1200" dirty="0"/>
                  <a:t>직업훈련</a:t>
                </a:r>
                <a:endParaRPr lang="en-US" altLang="ko-KR" sz="1200" b="1" kern="1200" dirty="0"/>
              </a:p>
              <a:p>
                <a:pPr lvl="0" algn="ctr" defTabSz="711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200" b="1" dirty="0"/>
                  <a:t>역량</a:t>
                </a:r>
                <a:endParaRPr lang="ko-KR" altLang="en-US" sz="1200" b="1" kern="1200" dirty="0"/>
              </a:p>
            </p:txBody>
          </p:sp>
          <p:sp>
            <p:nvSpPr>
              <p:cNvPr id="22" name="타원 4"/>
              <p:cNvSpPr txBox="1"/>
              <p:nvPr/>
            </p:nvSpPr>
            <p:spPr>
              <a:xfrm>
                <a:off x="5200325" y="-149393"/>
                <a:ext cx="774879" cy="39862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53148" tIns="20320" rIns="53148" bIns="20320" numCol="1" spcCol="1270" anchor="ctr" anchorCtr="0">
                <a:noAutofit/>
              </a:bodyPr>
              <a:lstStyle/>
              <a:p>
                <a:pPr lvl="0" algn="ctr" defTabSz="711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200" b="1" kern="1200" dirty="0"/>
                  <a:t>상담</a:t>
                </a:r>
                <a:endParaRPr lang="en-US" altLang="ko-KR" sz="1200" b="1" kern="1200" dirty="0"/>
              </a:p>
              <a:p>
                <a:pPr lvl="0" algn="ctr" defTabSz="711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200" b="1" dirty="0"/>
                  <a:t>역량</a:t>
                </a:r>
                <a:endParaRPr lang="ko-KR" altLang="en-US" sz="1200" b="1" kern="1200" dirty="0"/>
              </a:p>
            </p:txBody>
          </p:sp>
          <p:sp>
            <p:nvSpPr>
              <p:cNvPr id="23" name="타원 4"/>
              <p:cNvSpPr txBox="1"/>
              <p:nvPr/>
            </p:nvSpPr>
            <p:spPr>
              <a:xfrm>
                <a:off x="3168259" y="1753613"/>
                <a:ext cx="774879" cy="39862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53148" tIns="20320" rIns="53148" bIns="20320" numCol="1" spcCol="1270" anchor="ctr" anchorCtr="0">
                <a:noAutofit/>
              </a:bodyPr>
              <a:lstStyle/>
              <a:p>
                <a:pPr lvl="0" algn="ctr" defTabSz="711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200" b="1" kern="1200" dirty="0"/>
                  <a:t>인력개발</a:t>
                </a:r>
                <a:r>
                  <a:rPr lang="ko-KR" altLang="en-US" sz="1200" b="1" dirty="0"/>
                  <a:t>역량</a:t>
                </a:r>
                <a:endParaRPr lang="ko-KR" altLang="en-US" sz="1200" b="1" kern="1200" dirty="0"/>
              </a:p>
            </p:txBody>
          </p:sp>
          <p:sp>
            <p:nvSpPr>
              <p:cNvPr id="24" name="타원 4"/>
              <p:cNvSpPr txBox="1"/>
              <p:nvPr/>
            </p:nvSpPr>
            <p:spPr>
              <a:xfrm>
                <a:off x="5362979" y="1753613"/>
                <a:ext cx="774879" cy="40635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53148" tIns="20320" rIns="53148" bIns="20320" numCol="1" spcCol="1270" anchor="ctr" anchorCtr="0">
                <a:noAutofit/>
              </a:bodyPr>
              <a:lstStyle/>
              <a:p>
                <a:pPr lvl="0" algn="ctr" defTabSz="711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200" b="1"/>
                  <a:t>교육공학역량</a:t>
                </a:r>
                <a:endParaRPr lang="ko-KR" altLang="en-US" sz="1200" b="1" kern="1200" dirty="0"/>
              </a:p>
            </p:txBody>
          </p:sp>
        </p:grpSp>
      </p:grpSp>
      <p:sp>
        <p:nvSpPr>
          <p:cNvPr id="38" name="타원 37"/>
          <p:cNvSpPr/>
          <p:nvPr/>
        </p:nvSpPr>
        <p:spPr>
          <a:xfrm>
            <a:off x="900491" y="5280283"/>
            <a:ext cx="925047" cy="939619"/>
          </a:xfrm>
          <a:prstGeom prst="ellipse">
            <a:avLst/>
          </a:prstGeom>
          <a:solidFill>
            <a:srgbClr val="349ECF">
              <a:alpha val="4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39" name="타원 4"/>
          <p:cNvSpPr txBox="1"/>
          <p:nvPr/>
        </p:nvSpPr>
        <p:spPr>
          <a:xfrm>
            <a:off x="1041920" y="5421712"/>
            <a:ext cx="654107" cy="66441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53148" tIns="20320" rIns="53148" bIns="2032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kern="1200" dirty="0"/>
              <a:t>직업</a:t>
            </a:r>
            <a:endParaRPr lang="en-US" altLang="ko-KR" sz="1500" b="1" kern="1200" dirty="0"/>
          </a:p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kern="1200" dirty="0"/>
              <a:t>훈련</a:t>
            </a:r>
          </a:p>
        </p:txBody>
      </p:sp>
      <p:sp>
        <p:nvSpPr>
          <p:cNvPr id="40" name="타원 39"/>
          <p:cNvSpPr/>
          <p:nvPr/>
        </p:nvSpPr>
        <p:spPr>
          <a:xfrm>
            <a:off x="1673081" y="5280283"/>
            <a:ext cx="925047" cy="939619"/>
          </a:xfrm>
          <a:prstGeom prst="ellipse">
            <a:avLst/>
          </a:prstGeom>
          <a:solidFill>
            <a:srgbClr val="349ECF">
              <a:alpha val="4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41" name="타원 6"/>
          <p:cNvSpPr txBox="1"/>
          <p:nvPr/>
        </p:nvSpPr>
        <p:spPr>
          <a:xfrm>
            <a:off x="1814510" y="5421712"/>
            <a:ext cx="654107" cy="66441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53148" tIns="20320" rIns="53148" bIns="2032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kern="1200" dirty="0"/>
              <a:t>인력</a:t>
            </a:r>
            <a:endParaRPr lang="en-US" altLang="ko-KR" sz="1500" b="1" kern="1200" dirty="0"/>
          </a:p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kern="1200" dirty="0"/>
              <a:t>개발</a:t>
            </a:r>
          </a:p>
        </p:txBody>
      </p:sp>
      <p:sp>
        <p:nvSpPr>
          <p:cNvPr id="42" name="타원 41"/>
          <p:cNvSpPr/>
          <p:nvPr/>
        </p:nvSpPr>
        <p:spPr>
          <a:xfrm>
            <a:off x="2445672" y="5280283"/>
            <a:ext cx="925047" cy="939619"/>
          </a:xfrm>
          <a:prstGeom prst="ellipse">
            <a:avLst/>
          </a:prstGeom>
          <a:solidFill>
            <a:srgbClr val="349ECF">
              <a:alpha val="4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43" name="타원 8"/>
          <p:cNvSpPr txBox="1"/>
          <p:nvPr/>
        </p:nvSpPr>
        <p:spPr>
          <a:xfrm>
            <a:off x="2587101" y="5421712"/>
            <a:ext cx="654107" cy="66441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53148" tIns="20320" rIns="53148" bIns="2032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kern="1200" dirty="0"/>
              <a:t>교육</a:t>
            </a:r>
            <a:endParaRPr lang="en-US" altLang="ko-KR" sz="1500" b="1" kern="1200" dirty="0"/>
          </a:p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kern="1200" dirty="0"/>
              <a:t>공학</a:t>
            </a:r>
          </a:p>
        </p:txBody>
      </p:sp>
      <p:sp>
        <p:nvSpPr>
          <p:cNvPr id="44" name="타원 43"/>
          <p:cNvSpPr/>
          <p:nvPr/>
        </p:nvSpPr>
        <p:spPr>
          <a:xfrm>
            <a:off x="3218263" y="5280283"/>
            <a:ext cx="925047" cy="939619"/>
          </a:xfrm>
          <a:prstGeom prst="ellipse">
            <a:avLst/>
          </a:prstGeom>
          <a:solidFill>
            <a:srgbClr val="349ECF">
              <a:alpha val="4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45" name="타원 10"/>
          <p:cNvSpPr txBox="1"/>
          <p:nvPr/>
        </p:nvSpPr>
        <p:spPr>
          <a:xfrm>
            <a:off x="3359692" y="5421712"/>
            <a:ext cx="654107" cy="66441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53148" tIns="20320" rIns="53148" bIns="20320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kern="1200" dirty="0"/>
              <a:t>상담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814925" y="1457594"/>
            <a:ext cx="3717515" cy="42934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-100" dirty="0"/>
              <a:t>HRD</a:t>
            </a:r>
            <a:r>
              <a:rPr lang="ko-KR" altLang="en-US" sz="1400" spc="-100" dirty="0"/>
              <a:t>학과의 미션은 국가와 사회에서 필요로 하는 직업능력개발전문가 및 실천공학기술자를 양성하는 것으로</a:t>
            </a:r>
            <a:r>
              <a:rPr lang="en-US" altLang="ko-KR" sz="1400" spc="-100" dirty="0"/>
              <a:t>, </a:t>
            </a:r>
            <a:r>
              <a:rPr lang="ko-KR" altLang="en-US" sz="1400" spc="-100" dirty="0"/>
              <a:t>이를 위해 </a:t>
            </a:r>
            <a:r>
              <a:rPr lang="ko-KR" altLang="en-US" sz="1400" b="1" spc="-100" dirty="0"/>
              <a:t>직업훈련</a:t>
            </a:r>
            <a:r>
              <a:rPr lang="en-US" altLang="ko-KR" sz="1400" b="1" spc="-100" dirty="0"/>
              <a:t>, </a:t>
            </a:r>
            <a:r>
              <a:rPr lang="ko-KR" altLang="en-US" sz="1400" b="1" spc="-100" dirty="0"/>
              <a:t>인력개발</a:t>
            </a:r>
            <a:r>
              <a:rPr lang="en-US" altLang="ko-KR" sz="1400" b="1" spc="-100" dirty="0"/>
              <a:t>, </a:t>
            </a:r>
            <a:r>
              <a:rPr lang="ko-KR" altLang="en-US" sz="1400" b="1" spc="-100" dirty="0"/>
              <a:t>교육공학</a:t>
            </a:r>
            <a:r>
              <a:rPr lang="en-US" altLang="ko-KR" sz="1400" b="1" spc="-100" dirty="0"/>
              <a:t>, </a:t>
            </a:r>
            <a:r>
              <a:rPr lang="ko-KR" altLang="en-US" sz="1400" b="1" spc="-100" dirty="0"/>
              <a:t>상담</a:t>
            </a:r>
            <a:r>
              <a:rPr lang="ko-KR" altLang="en-US" sz="1400" spc="-100" dirty="0"/>
              <a:t> 등의 학문분야를 기반으로 </a:t>
            </a:r>
            <a:r>
              <a:rPr lang="en-US" altLang="ko-KR" sz="1400" spc="-100" dirty="0"/>
              <a:t>HRD</a:t>
            </a:r>
            <a:r>
              <a:rPr lang="ko-KR" altLang="en-US" sz="1400" spc="-100" dirty="0"/>
              <a:t>부전공을 통해 </a:t>
            </a:r>
            <a:r>
              <a:rPr lang="en-US" altLang="ko-KR" sz="1400" spc="-100" dirty="0"/>
              <a:t>‘</a:t>
            </a:r>
            <a:r>
              <a:rPr lang="ko-KR" altLang="en-US" sz="1400" b="1" spc="-100" dirty="0"/>
              <a:t>학습리더역량</a:t>
            </a:r>
            <a:r>
              <a:rPr lang="en-US" altLang="ko-KR" sz="1400" spc="-100" dirty="0"/>
              <a:t>’</a:t>
            </a:r>
            <a:r>
              <a:rPr lang="ko-KR" altLang="en-US" sz="1400" spc="-100" dirty="0"/>
              <a:t>을 함양함</a:t>
            </a:r>
            <a:endParaRPr lang="en-US" altLang="ko-KR" sz="1400" spc="-1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 err="1"/>
              <a:t>직업능력개발훈련교사로서</a:t>
            </a:r>
            <a:r>
              <a:rPr lang="ko-KR" altLang="en-US" sz="1400" spc="-100" dirty="0"/>
              <a:t> 필요한 역할과 역량을 갖추도록 하는데 우선순위를 두고</a:t>
            </a:r>
            <a:r>
              <a:rPr lang="en-US" altLang="ko-KR" sz="1400" spc="-100" dirty="0"/>
              <a:t>,</a:t>
            </a:r>
            <a:r>
              <a:rPr lang="ko-KR" altLang="en-US" sz="1400" spc="-100" dirty="0"/>
              <a:t> 능력개발교육원의 </a:t>
            </a:r>
            <a:r>
              <a:rPr lang="ko-KR" altLang="en-US" sz="1400" spc="-100" dirty="0" err="1"/>
              <a:t>직업능력개발훈련교사</a:t>
            </a:r>
            <a:r>
              <a:rPr lang="ko-KR" altLang="en-US" sz="1400" spc="-100" dirty="0"/>
              <a:t> 양성과정과 동일한 내용으로 구성하여 운영</a:t>
            </a:r>
            <a:endParaRPr lang="en-US" altLang="ko-KR" sz="1400" spc="-1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/>
              <a:t>기업현장교사</a:t>
            </a:r>
            <a:r>
              <a:rPr lang="en-US" altLang="ko-KR" sz="1400" spc="-100" dirty="0"/>
              <a:t>, </a:t>
            </a:r>
            <a:r>
              <a:rPr lang="ko-KR" altLang="en-US" sz="1400" spc="-100" dirty="0"/>
              <a:t>실천공학기술자</a:t>
            </a:r>
            <a:r>
              <a:rPr lang="en-US" altLang="ko-KR" sz="1400" spc="-100" dirty="0"/>
              <a:t>, </a:t>
            </a:r>
            <a:r>
              <a:rPr lang="ko-KR" altLang="en-US" sz="1400" spc="-100" dirty="0"/>
              <a:t>직업능력개발 담당자로서의 역할을 수행할 수 있는 공통적인 내용을 중심으로 구성하도록 함</a:t>
            </a:r>
          </a:p>
        </p:txBody>
      </p:sp>
    </p:spTree>
    <p:extLst>
      <p:ext uri="{BB962C8B-B14F-4D97-AF65-F5344CB8AC3E}">
        <p14:creationId xmlns:p14="http://schemas.microsoft.com/office/powerpoint/2010/main" val="3578605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황금들판~~가을이 익어갑니다.">
            <a:extLst>
              <a:ext uri="{FF2B5EF4-FFF2-40B4-BE49-F238E27FC236}">
                <a16:creationId xmlns:a16="http://schemas.microsoft.com/office/drawing/2014/main" id="{2870DBA1-8396-1B37-7459-7CFDC546F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66775"/>
            <a:ext cx="762000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68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emplate04_2">
            <a:extLst>
              <a:ext uri="{FF2B5EF4-FFF2-40B4-BE49-F238E27FC236}">
                <a16:creationId xmlns:a16="http://schemas.microsoft.com/office/drawing/2014/main" id="{D63E973E-2828-4711-B8F3-2A675D613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>
            <a:extLst>
              <a:ext uri="{FF2B5EF4-FFF2-40B4-BE49-F238E27FC236}">
                <a16:creationId xmlns:a16="http://schemas.microsoft.com/office/drawing/2014/main" id="{CA89562A-5A04-4C3F-899E-D8E62D4FA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13" y="4191000"/>
            <a:ext cx="184150" cy="579438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</a:pPr>
            <a:endParaRPr lang="ko-KR" altLang="ko-KR" sz="3200"/>
          </a:p>
        </p:txBody>
      </p:sp>
      <p:sp>
        <p:nvSpPr>
          <p:cNvPr id="9220" name="Line 14">
            <a:extLst>
              <a:ext uri="{FF2B5EF4-FFF2-40B4-BE49-F238E27FC236}">
                <a16:creationId xmlns:a16="http://schemas.microsoft.com/office/drawing/2014/main" id="{290FFD0C-C79C-445E-BF3A-C0EEF6EA791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24625"/>
            <a:ext cx="9144000" cy="0"/>
          </a:xfrm>
          <a:prstGeom prst="line">
            <a:avLst/>
          </a:prstGeom>
          <a:noFill/>
          <a:ln w="3175" cap="rnd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221" name="Text Box 15">
            <a:extLst>
              <a:ext uri="{FF2B5EF4-FFF2-40B4-BE49-F238E27FC236}">
                <a16:creationId xmlns:a16="http://schemas.microsoft.com/office/drawing/2014/main" id="{41EBDC51-493B-4E32-94ED-F0953346D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6524627"/>
            <a:ext cx="3529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BankGothic Md BT" pitchFamily="34" charset="0"/>
                <a:ea typeface="맑은 고딕" panose="020B0503020000020004" pitchFamily="50" charset="-127"/>
              </a:rPr>
              <a:t>HRD </a:t>
            </a:r>
            <a:r>
              <a:rPr lang="ko-KR" altLang="en-US" sz="1000">
                <a:latin typeface="BankGothic Md BT" pitchFamily="34" charset="0"/>
                <a:ea typeface="맑은 고딕" panose="020B0503020000020004" pitchFamily="50" charset="-127"/>
              </a:rPr>
              <a:t>노하우 </a:t>
            </a:r>
            <a:r>
              <a:rPr lang="en-US" altLang="ko-KR" sz="1000">
                <a:latin typeface="BankGothic Md BT" pitchFamily="34" charset="0"/>
                <a:ea typeface="맑은 고딕" panose="020B0503020000020004" pitchFamily="50" charset="-127"/>
              </a:rPr>
              <a:t>Consulting</a:t>
            </a:r>
          </a:p>
        </p:txBody>
      </p:sp>
      <p:grpSp>
        <p:nvGrpSpPr>
          <p:cNvPr id="9222" name="Group 21">
            <a:extLst>
              <a:ext uri="{FF2B5EF4-FFF2-40B4-BE49-F238E27FC236}">
                <a16:creationId xmlns:a16="http://schemas.microsoft.com/office/drawing/2014/main" id="{E03CCBF4-0889-4A48-86DA-441F03F6B948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grpSp>
          <p:nvGrpSpPr>
            <p:cNvPr id="9233" name="Group 22">
              <a:extLst>
                <a:ext uri="{FF2B5EF4-FFF2-40B4-BE49-F238E27FC236}">
                  <a16:creationId xmlns:a16="http://schemas.microsoft.com/office/drawing/2014/main" id="{9701ECFD-1377-4003-A639-0D47CEB53E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91"/>
              <a:ext cx="2863" cy="327"/>
              <a:chOff x="198" y="91"/>
              <a:chExt cx="2863" cy="327"/>
            </a:xfrm>
          </p:grpSpPr>
          <p:sp>
            <p:nvSpPr>
              <p:cNvPr id="9235" name="Text Box 23">
                <a:extLst>
                  <a:ext uri="{FF2B5EF4-FFF2-40B4-BE49-F238E27FC236}">
                    <a16:creationId xmlns:a16="http://schemas.microsoft.com/office/drawing/2014/main" id="{2AF8479C-96D2-4052-BCBF-0A20107296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4" y="91"/>
                <a:ext cx="2637" cy="32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50000"/>
                  </a:spcBef>
                </a:pPr>
                <a:r>
                  <a:rPr lang="ko-KR" altLang="en-US">
                    <a:latin typeface="Verdana" panose="020B0604030504040204" pitchFamily="34" charset="0"/>
                  </a:rPr>
                  <a:t>목차</a:t>
                </a:r>
              </a:p>
            </p:txBody>
          </p:sp>
          <p:grpSp>
            <p:nvGrpSpPr>
              <p:cNvPr id="9236" name="Group 24">
                <a:extLst>
                  <a:ext uri="{FF2B5EF4-FFF2-40B4-BE49-F238E27FC236}">
                    <a16:creationId xmlns:a16="http://schemas.microsoft.com/office/drawing/2014/main" id="{41E74A99-3E59-42EB-8E64-2B5289766F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8" y="163"/>
                <a:ext cx="181" cy="172"/>
                <a:chOff x="385" y="845"/>
                <a:chExt cx="1094" cy="1044"/>
              </a:xfrm>
            </p:grpSpPr>
            <p:sp>
              <p:nvSpPr>
                <p:cNvPr id="9237" name="Oval 25">
                  <a:extLst>
                    <a:ext uri="{FF2B5EF4-FFF2-40B4-BE49-F238E27FC236}">
                      <a16:creationId xmlns:a16="http://schemas.microsoft.com/office/drawing/2014/main" id="{A03E9511-FB19-4A12-A3C2-9C72BFB68C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85" y="1594"/>
                  <a:ext cx="907" cy="295"/>
                </a:xfrm>
                <a:prstGeom prst="ellipse">
                  <a:avLst/>
                </a:prstGeom>
                <a:solidFill>
                  <a:srgbClr val="B2B2B2">
                    <a:alpha val="30196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38" name="Oval 26">
                  <a:extLst>
                    <a:ext uri="{FF2B5EF4-FFF2-40B4-BE49-F238E27FC236}">
                      <a16:creationId xmlns:a16="http://schemas.microsoft.com/office/drawing/2014/main" id="{0BAA4BBD-308A-43B5-848D-3A72F8B944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0" y="845"/>
                  <a:ext cx="999" cy="100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39" name="Oval 27">
                  <a:extLst>
                    <a:ext uri="{FF2B5EF4-FFF2-40B4-BE49-F238E27FC236}">
                      <a16:creationId xmlns:a16="http://schemas.microsoft.com/office/drawing/2014/main" id="{9D20EF46-1DB9-4142-8F8B-A374B2276C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92" y="851"/>
                  <a:ext cx="976" cy="97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00">
                        <a:alpha val="0"/>
                      </a:srgbClr>
                    </a:gs>
                    <a:gs pos="100000">
                      <a:srgbClr val="FFFFA6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40" name="Oval 28">
                  <a:extLst>
                    <a:ext uri="{FF2B5EF4-FFF2-40B4-BE49-F238E27FC236}">
                      <a16:creationId xmlns:a16="http://schemas.microsoft.com/office/drawing/2014/main" id="{3AC02A17-6CC4-4E2C-A5B4-E235E5BC43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16" y="860"/>
                  <a:ext cx="928" cy="91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ACA00"/>
                    </a:gs>
                    <a:gs pos="100000">
                      <a:srgbClr val="FFFF00">
                        <a:alpha val="4800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41" name="Oval 29">
                  <a:extLst>
                    <a:ext uri="{FF2B5EF4-FFF2-40B4-BE49-F238E27FC236}">
                      <a16:creationId xmlns:a16="http://schemas.microsoft.com/office/drawing/2014/main" id="{8F800DCF-9834-4332-B733-D24CA1ECC3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67" y="886"/>
                  <a:ext cx="826" cy="74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FFFF00">
                        <a:alpha val="37999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9234" name="Line 30">
              <a:extLst>
                <a:ext uri="{FF2B5EF4-FFF2-40B4-BE49-F238E27FC236}">
                  <a16:creationId xmlns:a16="http://schemas.microsoft.com/office/drawing/2014/main" id="{9DA2FB9C-7D35-48A3-A2FE-0CC8483186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9223" name="Picture 31" descr="man_desk_working_hg_clr">
            <a:extLst>
              <a:ext uri="{FF2B5EF4-FFF2-40B4-BE49-F238E27FC236}">
                <a16:creationId xmlns:a16="http://schemas.microsoft.com/office/drawing/2014/main" id="{6C9DA934-F7B7-40A2-A3B7-D14F80E9BB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836613"/>
            <a:ext cx="17018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Rectangle 32">
            <a:extLst>
              <a:ext uri="{FF2B5EF4-FFF2-40B4-BE49-F238E27FC236}">
                <a16:creationId xmlns:a16="http://schemas.microsoft.com/office/drawing/2014/main" id="{4DAF96FA-C461-4315-B62C-DE9ADB2D9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908052"/>
            <a:ext cx="5759450" cy="547211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√ HRD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담당자의 고민 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√ 인적자원개발 단골손님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√ 전략적 인적자원개발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√ 역량모델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링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√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과정개발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√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교육운영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√ 교육평가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225" name="Group 33">
            <a:extLst>
              <a:ext uri="{FF2B5EF4-FFF2-40B4-BE49-F238E27FC236}">
                <a16:creationId xmlns:a16="http://schemas.microsoft.com/office/drawing/2014/main" id="{F08FDD0A-8CBF-4586-987F-40B8F3C85CBE}"/>
              </a:ext>
            </a:extLst>
          </p:cNvPr>
          <p:cNvGrpSpPr>
            <a:grpSpLocks/>
          </p:cNvGrpSpPr>
          <p:nvPr/>
        </p:nvGrpSpPr>
        <p:grpSpPr bwMode="auto">
          <a:xfrm>
            <a:off x="2843213" y="5949950"/>
            <a:ext cx="4445000" cy="292100"/>
            <a:chOff x="2343" y="3450"/>
            <a:chExt cx="2702" cy="230"/>
          </a:xfrm>
        </p:grpSpPr>
        <p:sp>
          <p:nvSpPr>
            <p:cNvPr id="9226" name="Oval 34">
              <a:extLst>
                <a:ext uri="{FF2B5EF4-FFF2-40B4-BE49-F238E27FC236}">
                  <a16:creationId xmlns:a16="http://schemas.microsoft.com/office/drawing/2014/main" id="{6ED92603-4C99-4FB0-90CF-20CEB6094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3" y="3450"/>
              <a:ext cx="169" cy="2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27" name="Oval 35">
              <a:extLst>
                <a:ext uri="{FF2B5EF4-FFF2-40B4-BE49-F238E27FC236}">
                  <a16:creationId xmlns:a16="http://schemas.microsoft.com/office/drawing/2014/main" id="{561A82E6-F30A-4A16-8181-12E62E654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5" y="3450"/>
              <a:ext cx="169" cy="2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28" name="Oval 36">
              <a:extLst>
                <a:ext uri="{FF2B5EF4-FFF2-40B4-BE49-F238E27FC236}">
                  <a16:creationId xmlns:a16="http://schemas.microsoft.com/office/drawing/2014/main" id="{B255E086-E279-4C6C-90F1-C206FC715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7" y="3450"/>
              <a:ext cx="169" cy="2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29" name="Oval 37">
              <a:extLst>
                <a:ext uri="{FF2B5EF4-FFF2-40B4-BE49-F238E27FC236}">
                  <a16:creationId xmlns:a16="http://schemas.microsoft.com/office/drawing/2014/main" id="{A61CC0D9-BCE8-414B-B2CD-C5834CFD7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9" y="3450"/>
              <a:ext cx="169" cy="2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30" name="Oval 38">
              <a:extLst>
                <a:ext uri="{FF2B5EF4-FFF2-40B4-BE49-F238E27FC236}">
                  <a16:creationId xmlns:a16="http://schemas.microsoft.com/office/drawing/2014/main" id="{BB07327A-971B-40E5-84CF-BA4EAD320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1" y="3450"/>
              <a:ext cx="169" cy="2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31" name="Oval 39">
              <a:extLst>
                <a:ext uri="{FF2B5EF4-FFF2-40B4-BE49-F238E27FC236}">
                  <a16:creationId xmlns:a16="http://schemas.microsoft.com/office/drawing/2014/main" id="{8635AD4D-811E-4D84-8589-6B60BCCA1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3" y="3450"/>
              <a:ext cx="170" cy="2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32" name="Oval 40">
              <a:extLst>
                <a:ext uri="{FF2B5EF4-FFF2-40B4-BE49-F238E27FC236}">
                  <a16:creationId xmlns:a16="http://schemas.microsoft.com/office/drawing/2014/main" id="{A2EC3C95-8C73-485E-85E8-4CD50A4D4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" y="3450"/>
              <a:ext cx="169" cy="2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88889A99-3470-4C2B-B9EE-F5EF9DAEE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ko-KR" altLang="en-US" sz="28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291" name="Picture 5" descr="SS32015">
            <a:extLst>
              <a:ext uri="{FF2B5EF4-FFF2-40B4-BE49-F238E27FC236}">
                <a16:creationId xmlns:a16="http://schemas.microsoft.com/office/drawing/2014/main" id="{09C57E08-0A90-4653-A0F4-1B3747BDB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4716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92" name="Group 12">
            <a:extLst>
              <a:ext uri="{FF2B5EF4-FFF2-40B4-BE49-F238E27FC236}">
                <a16:creationId xmlns:a16="http://schemas.microsoft.com/office/drawing/2014/main" id="{6B52861A-AB1F-49BA-A474-D6A6C1DDE994}"/>
              </a:ext>
            </a:extLst>
          </p:cNvPr>
          <p:cNvGrpSpPr>
            <a:grpSpLocks/>
          </p:cNvGrpSpPr>
          <p:nvPr/>
        </p:nvGrpSpPr>
        <p:grpSpPr bwMode="auto">
          <a:xfrm>
            <a:off x="4067175" y="476250"/>
            <a:ext cx="4427538" cy="865188"/>
            <a:chOff x="2971" y="300"/>
            <a:chExt cx="2789" cy="545"/>
          </a:xfrm>
        </p:grpSpPr>
        <p:sp>
          <p:nvSpPr>
            <p:cNvPr id="12297" name="Rectangle 10">
              <a:extLst>
                <a:ext uri="{FF2B5EF4-FFF2-40B4-BE49-F238E27FC236}">
                  <a16:creationId xmlns:a16="http://schemas.microsoft.com/office/drawing/2014/main" id="{69DAA3BE-F56D-4615-99F3-2E2A49D39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300"/>
              <a:ext cx="2789" cy="545"/>
            </a:xfrm>
            <a:prstGeom prst="rect">
              <a:avLst/>
            </a:prstGeom>
            <a:gradFill rotWithShape="1">
              <a:gsLst>
                <a:gs pos="0">
                  <a:srgbClr val="33CCFF">
                    <a:alpha val="49001"/>
                  </a:srgbClr>
                </a:gs>
                <a:gs pos="100000">
                  <a:srgbClr val="FFFFFF">
                    <a:alpha val="49001"/>
                  </a:srgbClr>
                </a:gs>
              </a:gsLst>
              <a:lin ang="18900000" scaled="1"/>
            </a:gradFill>
            <a:ln w="9525">
              <a:solidFill>
                <a:srgbClr val="B2B2B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98" name="Text Box 11">
              <a:extLst>
                <a:ext uri="{FF2B5EF4-FFF2-40B4-BE49-F238E27FC236}">
                  <a16:creationId xmlns:a16="http://schemas.microsoft.com/office/drawing/2014/main" id="{364EE239-EF47-4A18-BAA8-FAB3600D6D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4" y="436"/>
              <a:ext cx="217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HRD </a:t>
              </a:r>
              <a:r>
                <a: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담당자의 고민</a:t>
              </a:r>
            </a:p>
          </p:txBody>
        </p:sp>
      </p:grpSp>
      <p:sp>
        <p:nvSpPr>
          <p:cNvPr id="12293" name="Text Box 13">
            <a:extLst>
              <a:ext uri="{FF2B5EF4-FFF2-40B4-BE49-F238E27FC236}">
                <a16:creationId xmlns:a16="http://schemas.microsoft.com/office/drawing/2014/main" id="{BA93D0E3-D519-4F2A-9E85-06A6A0B15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3" y="692150"/>
            <a:ext cx="1008062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8398" dir="3806097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50000"/>
              </a:spcBef>
            </a:pPr>
            <a:r>
              <a:rPr kumimoji="0" lang="en-US" altLang="ko-KR" sz="2400">
                <a:solidFill>
                  <a:srgbClr val="FF33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M 1</a:t>
            </a:r>
          </a:p>
        </p:txBody>
      </p:sp>
      <p:sp>
        <p:nvSpPr>
          <p:cNvPr id="12294" name="Text Box 25">
            <a:extLst>
              <a:ext uri="{FF2B5EF4-FFF2-40B4-BE49-F238E27FC236}">
                <a16:creationId xmlns:a16="http://schemas.microsoft.com/office/drawing/2014/main" id="{7D80C1A9-AE98-45E4-8D7A-B7B7152EA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5" y="2565400"/>
            <a:ext cx="3743325" cy="750888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6081CD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tIns="36000" bIns="36000" anchor="ctr"/>
          <a:lstStyle>
            <a:lvl1pPr marL="4508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spcBef>
                <a:spcPts val="600"/>
              </a:spcBef>
            </a:pPr>
            <a:r>
              <a:rPr lang="ko-KR" altLang="en-US" sz="2000">
                <a:solidFill>
                  <a:srgbClr val="000099"/>
                </a:solidFill>
              </a:rPr>
              <a:t>국내외 </a:t>
            </a:r>
            <a:r>
              <a:rPr lang="en-US" altLang="ko-KR" sz="2000">
                <a:solidFill>
                  <a:srgbClr val="000099"/>
                </a:solidFill>
              </a:rPr>
              <a:t>HRD </a:t>
            </a:r>
            <a:r>
              <a:rPr lang="ko-KR" altLang="en-US" sz="2000">
                <a:solidFill>
                  <a:srgbClr val="000099"/>
                </a:solidFill>
              </a:rPr>
              <a:t>트렌드</a:t>
            </a:r>
          </a:p>
        </p:txBody>
      </p:sp>
      <p:sp>
        <p:nvSpPr>
          <p:cNvPr id="12295" name="Text Box 25">
            <a:extLst>
              <a:ext uri="{FF2B5EF4-FFF2-40B4-BE49-F238E27FC236}">
                <a16:creationId xmlns:a16="http://schemas.microsoft.com/office/drawing/2014/main" id="{E90330EB-2873-442E-8E79-18CF97567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5" y="3573465"/>
            <a:ext cx="3743325" cy="750887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6081CD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tIns="36000" bIns="36000" anchor="ctr"/>
          <a:lstStyle>
            <a:lvl1pPr marL="4508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spcBef>
                <a:spcPts val="600"/>
              </a:spcBef>
            </a:pPr>
            <a:r>
              <a:rPr lang="ko-KR" altLang="en-US" sz="2000">
                <a:solidFill>
                  <a:srgbClr val="000099"/>
                </a:solidFill>
              </a:rPr>
              <a:t>국내 </a:t>
            </a:r>
            <a:r>
              <a:rPr lang="en-US" altLang="ko-KR" sz="2000">
                <a:solidFill>
                  <a:srgbClr val="000099"/>
                </a:solidFill>
              </a:rPr>
              <a:t>HRD</a:t>
            </a:r>
            <a:r>
              <a:rPr lang="ko-KR" altLang="en-US" sz="2000">
                <a:solidFill>
                  <a:srgbClr val="000099"/>
                </a:solidFill>
              </a:rPr>
              <a:t>의 현주소</a:t>
            </a:r>
          </a:p>
        </p:txBody>
      </p:sp>
      <p:sp>
        <p:nvSpPr>
          <p:cNvPr id="12296" name="Text Box 25">
            <a:extLst>
              <a:ext uri="{FF2B5EF4-FFF2-40B4-BE49-F238E27FC236}">
                <a16:creationId xmlns:a16="http://schemas.microsoft.com/office/drawing/2014/main" id="{0247CFBF-DCC1-4775-8AB8-3A4148D02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5" y="4581525"/>
            <a:ext cx="3743325" cy="750888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6081CD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tIns="36000" bIns="36000" anchor="ctr"/>
          <a:lstStyle>
            <a:lvl1pPr marL="4508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spcBef>
                <a:spcPts val="600"/>
              </a:spcBef>
            </a:pPr>
            <a:r>
              <a:rPr lang="ko-KR" altLang="en-US" sz="2000">
                <a:solidFill>
                  <a:srgbClr val="000099"/>
                </a:solidFill>
              </a:rPr>
              <a:t>국내 </a:t>
            </a:r>
            <a:r>
              <a:rPr lang="en-US" altLang="ko-KR" sz="2000">
                <a:solidFill>
                  <a:srgbClr val="000099"/>
                </a:solidFill>
              </a:rPr>
              <a:t>HRD </a:t>
            </a:r>
            <a:r>
              <a:rPr lang="ko-KR" altLang="en-US" sz="2000">
                <a:solidFill>
                  <a:srgbClr val="000099"/>
                </a:solidFill>
              </a:rPr>
              <a:t>현장 스케치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 descr="template75_3">
            <a:extLst>
              <a:ext uri="{FF2B5EF4-FFF2-40B4-BE49-F238E27FC236}">
                <a16:creationId xmlns:a16="http://schemas.microsoft.com/office/drawing/2014/main" id="{A561DB49-1AA4-49D5-83BF-55DBA1193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5" descr="man_over_worked_hg_clr">
            <a:extLst>
              <a:ext uri="{FF2B5EF4-FFF2-40B4-BE49-F238E27FC236}">
                <a16:creationId xmlns:a16="http://schemas.microsoft.com/office/drawing/2014/main" id="{748AA6DE-1EDA-4F50-998E-EEC1CCAA04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5" y="2060577"/>
            <a:ext cx="2014537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6">
            <a:extLst>
              <a:ext uri="{FF2B5EF4-FFF2-40B4-BE49-F238E27FC236}">
                <a16:creationId xmlns:a16="http://schemas.microsoft.com/office/drawing/2014/main" id="{8E77B89F-0A9E-489E-B4D4-A1BC70ED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700213"/>
            <a:ext cx="5942012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17" name="Group 9">
            <a:extLst>
              <a:ext uri="{FF2B5EF4-FFF2-40B4-BE49-F238E27FC236}">
                <a16:creationId xmlns:a16="http://schemas.microsoft.com/office/drawing/2014/main" id="{E015BB8E-28CB-4548-8737-FC671926792B}"/>
              </a:ext>
            </a:extLst>
          </p:cNvPr>
          <p:cNvGrpSpPr>
            <a:grpSpLocks/>
          </p:cNvGrpSpPr>
          <p:nvPr/>
        </p:nvGrpSpPr>
        <p:grpSpPr bwMode="auto">
          <a:xfrm>
            <a:off x="2916240" y="908050"/>
            <a:ext cx="2160587" cy="503238"/>
            <a:chOff x="1837" y="709"/>
            <a:chExt cx="1361" cy="317"/>
          </a:xfrm>
        </p:grpSpPr>
        <p:sp>
          <p:nvSpPr>
            <p:cNvPr id="13319" name="Rectangle 7">
              <a:extLst>
                <a:ext uri="{FF2B5EF4-FFF2-40B4-BE49-F238E27FC236}">
                  <a16:creationId xmlns:a16="http://schemas.microsoft.com/office/drawing/2014/main" id="{EF5FA192-2F15-4463-BE7C-CF286C624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709"/>
              <a:ext cx="1361" cy="317"/>
            </a:xfrm>
            <a:prstGeom prst="rect">
              <a:avLst/>
            </a:prstGeom>
            <a:gradFill rotWithShape="0">
              <a:gsLst>
                <a:gs pos="0">
                  <a:srgbClr val="990000"/>
                </a:gs>
                <a:gs pos="100000">
                  <a:srgbClr val="470000"/>
                </a:gs>
              </a:gsLst>
              <a:path path="rect">
                <a:fillToRect r="100000" b="100000"/>
              </a:path>
            </a:gradFill>
            <a:ln w="9525">
              <a:miter lim="800000"/>
              <a:headEnd/>
              <a:tailEnd/>
            </a:ln>
            <a:scene3d>
              <a:camera prst="legacyObliqueBottomLef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990000"/>
              </a:extrusionClr>
              <a:contourClr>
                <a:srgbClr val="990000"/>
              </a:contourClr>
            </a:sp3d>
          </p:spPr>
          <p:txBody>
            <a:bodyPr wrap="none" anchor="ctr">
              <a:flatTx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320" name="Text Box 8">
              <a:extLst>
                <a:ext uri="{FF2B5EF4-FFF2-40B4-BE49-F238E27FC236}">
                  <a16:creationId xmlns:a16="http://schemas.microsoft.com/office/drawing/2014/main" id="{9BE283D2-EF25-4CF3-A2E4-BF94521661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3" y="754"/>
              <a:ext cx="99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ko-KR" altLang="en-US" sz="180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학습목표</a:t>
              </a:r>
            </a:p>
          </p:txBody>
        </p:sp>
      </p:grpSp>
      <p:sp>
        <p:nvSpPr>
          <p:cNvPr id="13318" name="Text Box 10">
            <a:extLst>
              <a:ext uri="{FF2B5EF4-FFF2-40B4-BE49-F238E27FC236}">
                <a16:creationId xmlns:a16="http://schemas.microsoft.com/office/drawing/2014/main" id="{C0E1CFAC-A5CD-42C7-A81A-30BB6DF34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2636838"/>
            <a:ext cx="5472112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국내외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HRD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트렌드 이해</a:t>
            </a:r>
          </a:p>
          <a:p>
            <a:pPr eaLnBrk="1" hangingPunct="1">
              <a:spcBef>
                <a:spcPct val="50000"/>
              </a:spcBef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국내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HRD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현주소 및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HRD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담당자들의 고민 공유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6" descr="EV050">
            <a:extLst>
              <a:ext uri="{FF2B5EF4-FFF2-40B4-BE49-F238E27FC236}">
                <a16:creationId xmlns:a16="http://schemas.microsoft.com/office/drawing/2014/main" id="{9CBDD917-3B16-453C-98F0-EF2FE8287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 Box 25">
            <a:extLst>
              <a:ext uri="{FF2B5EF4-FFF2-40B4-BE49-F238E27FC236}">
                <a16:creationId xmlns:a16="http://schemas.microsoft.com/office/drawing/2014/main" id="{BA82A54F-0A75-4B8C-93FA-CD0B26CA4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7" y="2420940"/>
            <a:ext cx="5040313" cy="7508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 anchor="ctr"/>
          <a:lstStyle>
            <a:lvl1pPr marL="4508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spcBef>
                <a:spcPts val="600"/>
              </a:spcBef>
            </a:pPr>
            <a:r>
              <a:rPr lang="ko-KR" altLang="en-US" sz="3200">
                <a:solidFill>
                  <a:srgbClr val="000099"/>
                </a:solidFill>
              </a:rPr>
              <a:t>국내외 </a:t>
            </a:r>
            <a:r>
              <a:rPr lang="en-US" altLang="ko-KR" sz="3200">
                <a:solidFill>
                  <a:srgbClr val="000099"/>
                </a:solidFill>
              </a:rPr>
              <a:t>HRD </a:t>
            </a:r>
            <a:r>
              <a:rPr lang="ko-KR" altLang="en-US" sz="3200">
                <a:solidFill>
                  <a:srgbClr val="000099"/>
                </a:solidFill>
              </a:rPr>
              <a:t>트렌드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template04_2">
            <a:extLst>
              <a:ext uri="{FF2B5EF4-FFF2-40B4-BE49-F238E27FC236}">
                <a16:creationId xmlns:a16="http://schemas.microsoft.com/office/drawing/2014/main" id="{AB137D9E-8E39-4023-84B9-6968E39EC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3">
            <a:extLst>
              <a:ext uri="{FF2B5EF4-FFF2-40B4-BE49-F238E27FC236}">
                <a16:creationId xmlns:a16="http://schemas.microsoft.com/office/drawing/2014/main" id="{367E6062-1872-410C-B469-447B258A5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13" y="4191000"/>
            <a:ext cx="184150" cy="579438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</a:pPr>
            <a:endParaRPr lang="ko-KR" altLang="ko-KR" sz="3200"/>
          </a:p>
        </p:txBody>
      </p:sp>
      <p:sp>
        <p:nvSpPr>
          <p:cNvPr id="15364" name="Line 4">
            <a:extLst>
              <a:ext uri="{FF2B5EF4-FFF2-40B4-BE49-F238E27FC236}">
                <a16:creationId xmlns:a16="http://schemas.microsoft.com/office/drawing/2014/main" id="{A9AEF4B0-6D66-4B8F-AB5F-CAAF7E4D08B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24625"/>
            <a:ext cx="9144000" cy="0"/>
          </a:xfrm>
          <a:prstGeom prst="line">
            <a:avLst/>
          </a:prstGeom>
          <a:noFill/>
          <a:ln w="3175" cap="rnd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04E1973C-8C65-46CF-8868-C55EF2C0B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6524627"/>
            <a:ext cx="3529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BankGothic Md BT" pitchFamily="34" charset="0"/>
                <a:ea typeface="맑은 고딕" panose="020B0503020000020004" pitchFamily="50" charset="-127"/>
              </a:rPr>
              <a:t>HRD </a:t>
            </a:r>
            <a:r>
              <a:rPr lang="ko-KR" altLang="en-US" sz="1000">
                <a:latin typeface="BankGothic Md BT" pitchFamily="34" charset="0"/>
                <a:ea typeface="맑은 고딕" panose="020B0503020000020004" pitchFamily="50" charset="-127"/>
              </a:rPr>
              <a:t>노하우 </a:t>
            </a:r>
            <a:r>
              <a:rPr lang="en-US" altLang="ko-KR" sz="1000">
                <a:latin typeface="BankGothic Md BT" pitchFamily="34" charset="0"/>
                <a:ea typeface="맑은 고딕" panose="020B0503020000020004" pitchFamily="50" charset="-127"/>
              </a:rPr>
              <a:t>Consulting</a:t>
            </a:r>
          </a:p>
        </p:txBody>
      </p:sp>
      <p:grpSp>
        <p:nvGrpSpPr>
          <p:cNvPr id="15366" name="Group 6">
            <a:extLst>
              <a:ext uri="{FF2B5EF4-FFF2-40B4-BE49-F238E27FC236}">
                <a16:creationId xmlns:a16="http://schemas.microsoft.com/office/drawing/2014/main" id="{C7F0C312-FEB8-4A0A-99F4-A230EF0F03D6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grpSp>
          <p:nvGrpSpPr>
            <p:cNvPr id="15378" name="Group 7">
              <a:extLst>
                <a:ext uri="{FF2B5EF4-FFF2-40B4-BE49-F238E27FC236}">
                  <a16:creationId xmlns:a16="http://schemas.microsoft.com/office/drawing/2014/main" id="{92489C9C-4B8C-4C04-A37B-EC58B8412B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91"/>
              <a:ext cx="2863" cy="327"/>
              <a:chOff x="198" y="91"/>
              <a:chExt cx="2863" cy="327"/>
            </a:xfrm>
          </p:grpSpPr>
          <p:sp>
            <p:nvSpPr>
              <p:cNvPr id="15380" name="Text Box 8">
                <a:extLst>
                  <a:ext uri="{FF2B5EF4-FFF2-40B4-BE49-F238E27FC236}">
                    <a16:creationId xmlns:a16="http://schemas.microsoft.com/office/drawing/2014/main" id="{C5F4A30D-77F4-43DD-93B6-AB77836C8F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4" y="91"/>
                <a:ext cx="2637" cy="32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50000"/>
                  </a:spcBef>
                </a:pPr>
                <a:r>
                  <a:rPr lang="ko-KR" altLang="en-US">
                    <a:latin typeface="Verdana" panose="020B0604030504040204" pitchFamily="34" charset="0"/>
                  </a:rPr>
                  <a:t>국외사례</a:t>
                </a:r>
              </a:p>
            </p:txBody>
          </p:sp>
          <p:grpSp>
            <p:nvGrpSpPr>
              <p:cNvPr id="15381" name="Group 9">
                <a:extLst>
                  <a:ext uri="{FF2B5EF4-FFF2-40B4-BE49-F238E27FC236}">
                    <a16:creationId xmlns:a16="http://schemas.microsoft.com/office/drawing/2014/main" id="{EFB0BBFC-9E27-4653-8FE5-162749A660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8" y="163"/>
                <a:ext cx="181" cy="172"/>
                <a:chOff x="385" y="845"/>
                <a:chExt cx="1094" cy="1044"/>
              </a:xfrm>
            </p:grpSpPr>
            <p:sp>
              <p:nvSpPr>
                <p:cNvPr id="15382" name="Oval 10">
                  <a:extLst>
                    <a:ext uri="{FF2B5EF4-FFF2-40B4-BE49-F238E27FC236}">
                      <a16:creationId xmlns:a16="http://schemas.microsoft.com/office/drawing/2014/main" id="{4B334853-BD6B-4421-AC9F-98FA369C5D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85" y="1594"/>
                  <a:ext cx="907" cy="295"/>
                </a:xfrm>
                <a:prstGeom prst="ellipse">
                  <a:avLst/>
                </a:prstGeom>
                <a:solidFill>
                  <a:srgbClr val="B2B2B2">
                    <a:alpha val="30196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383" name="Oval 11">
                  <a:extLst>
                    <a:ext uri="{FF2B5EF4-FFF2-40B4-BE49-F238E27FC236}">
                      <a16:creationId xmlns:a16="http://schemas.microsoft.com/office/drawing/2014/main" id="{46E9F7A6-11F3-441B-8AE9-26707416FE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0" y="845"/>
                  <a:ext cx="999" cy="100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384" name="Oval 12">
                  <a:extLst>
                    <a:ext uri="{FF2B5EF4-FFF2-40B4-BE49-F238E27FC236}">
                      <a16:creationId xmlns:a16="http://schemas.microsoft.com/office/drawing/2014/main" id="{F087E914-7825-4C42-8F78-F312A69599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92" y="851"/>
                  <a:ext cx="976" cy="97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00">
                        <a:alpha val="0"/>
                      </a:srgbClr>
                    </a:gs>
                    <a:gs pos="100000">
                      <a:srgbClr val="FFFFA6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385" name="Oval 13">
                  <a:extLst>
                    <a:ext uri="{FF2B5EF4-FFF2-40B4-BE49-F238E27FC236}">
                      <a16:creationId xmlns:a16="http://schemas.microsoft.com/office/drawing/2014/main" id="{3797C111-EB66-441D-8387-A9E05536DA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16" y="860"/>
                  <a:ext cx="928" cy="91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ACA00"/>
                    </a:gs>
                    <a:gs pos="100000">
                      <a:srgbClr val="FFFF00">
                        <a:alpha val="4800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386" name="Oval 14">
                  <a:extLst>
                    <a:ext uri="{FF2B5EF4-FFF2-40B4-BE49-F238E27FC236}">
                      <a16:creationId xmlns:a16="http://schemas.microsoft.com/office/drawing/2014/main" id="{448F3BED-B1A2-404F-9AF4-EDE306C8F1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67" y="886"/>
                  <a:ext cx="826" cy="74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FFFF00">
                        <a:alpha val="37999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15379" name="Line 15">
              <a:extLst>
                <a:ext uri="{FF2B5EF4-FFF2-40B4-BE49-F238E27FC236}">
                  <a16:creationId xmlns:a16="http://schemas.microsoft.com/office/drawing/2014/main" id="{C6931268-E0D4-4B83-8960-603B4620C1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15367" name="Picture 29" descr="ASTDprofessionalpartner_notag2">
            <a:extLst>
              <a:ext uri="{FF2B5EF4-FFF2-40B4-BE49-F238E27FC236}">
                <a16:creationId xmlns:a16="http://schemas.microsoft.com/office/drawing/2014/main" id="{516878A4-86D9-4CC9-8889-81BFC5A59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557338"/>
            <a:ext cx="1428750" cy="9525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30">
            <a:extLst>
              <a:ext uri="{FF2B5EF4-FFF2-40B4-BE49-F238E27FC236}">
                <a16:creationId xmlns:a16="http://schemas.microsoft.com/office/drawing/2014/main" id="{7BB5CA50-4DDF-4BA6-81C8-A617DF638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40" y="1412875"/>
            <a:ext cx="31718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31">
            <a:extLst>
              <a:ext uri="{FF2B5EF4-FFF2-40B4-BE49-F238E27FC236}">
                <a16:creationId xmlns:a16="http://schemas.microsoft.com/office/drawing/2014/main" id="{9AE74C9D-4843-4AF8-8187-107E3B30D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40" y="3068640"/>
            <a:ext cx="317182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Picture 32">
            <a:extLst>
              <a:ext uri="{FF2B5EF4-FFF2-40B4-BE49-F238E27FC236}">
                <a16:creationId xmlns:a16="http://schemas.microsoft.com/office/drawing/2014/main" id="{887BDBEB-4ABA-4657-AD68-96FD9509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652965"/>
            <a:ext cx="32004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1" name="Picture 33">
            <a:extLst>
              <a:ext uri="{FF2B5EF4-FFF2-40B4-BE49-F238E27FC236}">
                <a16:creationId xmlns:a16="http://schemas.microsoft.com/office/drawing/2014/main" id="{C652728E-2433-40D4-8BF6-CBD11FE4B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5" y="2636840"/>
            <a:ext cx="2663825" cy="2160587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2" name="Text Box 34">
            <a:extLst>
              <a:ext uri="{FF2B5EF4-FFF2-40B4-BE49-F238E27FC236}">
                <a16:creationId xmlns:a16="http://schemas.microsoft.com/office/drawing/2014/main" id="{94C5F277-1281-4147-AB17-A29D6F481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2" y="2349500"/>
            <a:ext cx="18716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워싱턴 </a:t>
            </a:r>
            <a:r>
              <a:rPr lang="en-US" altLang="ko-KR"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D.C</a:t>
            </a:r>
          </a:p>
        </p:txBody>
      </p:sp>
      <p:sp>
        <p:nvSpPr>
          <p:cNvPr id="15373" name="Text Box 35">
            <a:extLst>
              <a:ext uri="{FF2B5EF4-FFF2-40B4-BE49-F238E27FC236}">
                <a16:creationId xmlns:a16="http://schemas.microsoft.com/office/drawing/2014/main" id="{04F38C56-3C20-4435-A125-87504E0BE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2" y="4005263"/>
            <a:ext cx="20875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일리노이주 시카고</a:t>
            </a:r>
          </a:p>
        </p:txBody>
      </p:sp>
      <p:sp>
        <p:nvSpPr>
          <p:cNvPr id="15374" name="Text Box 36">
            <a:extLst>
              <a:ext uri="{FF2B5EF4-FFF2-40B4-BE49-F238E27FC236}">
                <a16:creationId xmlns:a16="http://schemas.microsoft.com/office/drawing/2014/main" id="{40E25943-076E-4DCD-A34C-C899911F4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5661025"/>
            <a:ext cx="20875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플로리다주 올랜드</a:t>
            </a:r>
          </a:p>
        </p:txBody>
      </p:sp>
      <p:sp>
        <p:nvSpPr>
          <p:cNvPr id="15375" name="Text Box 37">
            <a:extLst>
              <a:ext uri="{FF2B5EF4-FFF2-40B4-BE49-F238E27FC236}">
                <a16:creationId xmlns:a16="http://schemas.microsoft.com/office/drawing/2014/main" id="{3BF3D9D4-F176-4676-9945-31AABA90C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7" y="1700213"/>
            <a:ext cx="1223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ko-KR" sz="160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151</a:t>
            </a:r>
            <a:r>
              <a:rPr lang="ko-KR" altLang="en-US" sz="160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5376" name="Text Box 38">
            <a:extLst>
              <a:ext uri="{FF2B5EF4-FFF2-40B4-BE49-F238E27FC236}">
                <a16:creationId xmlns:a16="http://schemas.microsoft.com/office/drawing/2014/main" id="{578DB7C4-4A23-4F29-821D-48B07D8BB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2" y="3284538"/>
            <a:ext cx="1223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ko-KR" sz="160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390</a:t>
            </a:r>
            <a:r>
              <a:rPr lang="ko-KR" altLang="en-US" sz="160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5377" name="Text Box 39">
            <a:extLst>
              <a:ext uri="{FF2B5EF4-FFF2-40B4-BE49-F238E27FC236}">
                <a16:creationId xmlns:a16="http://schemas.microsoft.com/office/drawing/2014/main" id="{8C8CA7BB-7669-4AFE-A9DB-EC037F4CF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2" y="4868863"/>
            <a:ext cx="1223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ko-KR" sz="160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451</a:t>
            </a:r>
            <a:r>
              <a:rPr lang="ko-KR" altLang="en-US" sz="160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template04_2">
            <a:extLst>
              <a:ext uri="{FF2B5EF4-FFF2-40B4-BE49-F238E27FC236}">
                <a16:creationId xmlns:a16="http://schemas.microsoft.com/office/drawing/2014/main" id="{ADBA6320-E2F6-4A80-9565-A610B6026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>
            <a:extLst>
              <a:ext uri="{FF2B5EF4-FFF2-40B4-BE49-F238E27FC236}">
                <a16:creationId xmlns:a16="http://schemas.microsoft.com/office/drawing/2014/main" id="{956ED3C4-7AB5-49BE-8249-8C335810C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13" y="4191000"/>
            <a:ext cx="184150" cy="579438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</a:pPr>
            <a:endParaRPr lang="ko-KR" altLang="ko-KR" sz="3200"/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EC0DF05D-9601-4807-BC3D-5750214547D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24625"/>
            <a:ext cx="9144000" cy="0"/>
          </a:xfrm>
          <a:prstGeom prst="line">
            <a:avLst/>
          </a:prstGeom>
          <a:noFill/>
          <a:ln w="3175" cap="rnd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389" name="Text Box 5">
            <a:extLst>
              <a:ext uri="{FF2B5EF4-FFF2-40B4-BE49-F238E27FC236}">
                <a16:creationId xmlns:a16="http://schemas.microsoft.com/office/drawing/2014/main" id="{02C76506-21FF-4B5D-AB2C-518F672A67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6524627"/>
            <a:ext cx="3529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BankGothic Md BT" pitchFamily="34" charset="0"/>
                <a:ea typeface="맑은 고딕" panose="020B0503020000020004" pitchFamily="50" charset="-127"/>
              </a:rPr>
              <a:t>HRD </a:t>
            </a:r>
            <a:r>
              <a:rPr lang="ko-KR" altLang="en-US" sz="1000">
                <a:latin typeface="BankGothic Md BT" pitchFamily="34" charset="0"/>
                <a:ea typeface="맑은 고딕" panose="020B0503020000020004" pitchFamily="50" charset="-127"/>
              </a:rPr>
              <a:t>노하우 </a:t>
            </a:r>
            <a:r>
              <a:rPr lang="en-US" altLang="ko-KR" sz="1000">
                <a:latin typeface="BankGothic Md BT" pitchFamily="34" charset="0"/>
                <a:ea typeface="맑은 고딕" panose="020B0503020000020004" pitchFamily="50" charset="-127"/>
              </a:rPr>
              <a:t>Consulting</a:t>
            </a:r>
          </a:p>
        </p:txBody>
      </p:sp>
      <p:pic>
        <p:nvPicPr>
          <p:cNvPr id="16390" name="Picture 33">
            <a:extLst>
              <a:ext uri="{FF2B5EF4-FFF2-40B4-BE49-F238E27FC236}">
                <a16:creationId xmlns:a16="http://schemas.microsoft.com/office/drawing/2014/main" id="{6AA36270-F3E7-4ED4-95EE-C5486E74B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81077"/>
            <a:ext cx="8280400" cy="525621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template04_2">
            <a:extLst>
              <a:ext uri="{FF2B5EF4-FFF2-40B4-BE49-F238E27FC236}">
                <a16:creationId xmlns:a16="http://schemas.microsoft.com/office/drawing/2014/main" id="{00FE2F86-0FB7-471F-937B-E92633D5F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3">
            <a:extLst>
              <a:ext uri="{FF2B5EF4-FFF2-40B4-BE49-F238E27FC236}">
                <a16:creationId xmlns:a16="http://schemas.microsoft.com/office/drawing/2014/main" id="{1F062CDB-D0B2-4893-BBA3-243E771B6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13" y="4191000"/>
            <a:ext cx="184150" cy="579438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</a:pPr>
            <a:endParaRPr lang="ko-KR" altLang="ko-KR" sz="3200"/>
          </a:p>
        </p:txBody>
      </p:sp>
      <p:sp>
        <p:nvSpPr>
          <p:cNvPr id="17412" name="Line 4">
            <a:extLst>
              <a:ext uri="{FF2B5EF4-FFF2-40B4-BE49-F238E27FC236}">
                <a16:creationId xmlns:a16="http://schemas.microsoft.com/office/drawing/2014/main" id="{560E3115-69F7-4F76-87D0-DF0B620D7F9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24625"/>
            <a:ext cx="9144000" cy="0"/>
          </a:xfrm>
          <a:prstGeom prst="line">
            <a:avLst/>
          </a:prstGeom>
          <a:noFill/>
          <a:ln w="3175" cap="rnd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413" name="Text Box 5">
            <a:extLst>
              <a:ext uri="{FF2B5EF4-FFF2-40B4-BE49-F238E27FC236}">
                <a16:creationId xmlns:a16="http://schemas.microsoft.com/office/drawing/2014/main" id="{E67B7D77-DC8E-4FD8-99E0-C780ACC95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6524627"/>
            <a:ext cx="3529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BankGothic Md BT" pitchFamily="34" charset="0"/>
                <a:ea typeface="맑은 고딕" panose="020B0503020000020004" pitchFamily="50" charset="-127"/>
              </a:rPr>
              <a:t>HRD </a:t>
            </a:r>
            <a:r>
              <a:rPr lang="ko-KR" altLang="en-US" sz="1000">
                <a:latin typeface="BankGothic Md BT" pitchFamily="34" charset="0"/>
                <a:ea typeface="맑은 고딕" panose="020B0503020000020004" pitchFamily="50" charset="-127"/>
              </a:rPr>
              <a:t>노하우 </a:t>
            </a:r>
            <a:r>
              <a:rPr lang="en-US" altLang="ko-KR" sz="1000">
                <a:latin typeface="BankGothic Md BT" pitchFamily="34" charset="0"/>
                <a:ea typeface="맑은 고딕" panose="020B0503020000020004" pitchFamily="50" charset="-127"/>
              </a:rPr>
              <a:t>Consulting</a:t>
            </a:r>
          </a:p>
        </p:txBody>
      </p:sp>
      <p:grpSp>
        <p:nvGrpSpPr>
          <p:cNvPr id="17414" name="Group 6">
            <a:extLst>
              <a:ext uri="{FF2B5EF4-FFF2-40B4-BE49-F238E27FC236}">
                <a16:creationId xmlns:a16="http://schemas.microsoft.com/office/drawing/2014/main" id="{A227A86E-AF02-419C-A1D5-2B80A5BD81C6}"/>
              </a:ext>
            </a:extLst>
          </p:cNvPr>
          <p:cNvGrpSpPr>
            <a:grpSpLocks/>
          </p:cNvGrpSpPr>
          <p:nvPr/>
        </p:nvGrpSpPr>
        <p:grpSpPr bwMode="auto">
          <a:xfrm>
            <a:off x="0" y="258763"/>
            <a:ext cx="9144000" cy="436562"/>
            <a:chOff x="0" y="163"/>
            <a:chExt cx="5760" cy="275"/>
          </a:xfrm>
        </p:grpSpPr>
        <p:grpSp>
          <p:nvGrpSpPr>
            <p:cNvPr id="17416" name="Group 9">
              <a:extLst>
                <a:ext uri="{FF2B5EF4-FFF2-40B4-BE49-F238E27FC236}">
                  <a16:creationId xmlns:a16="http://schemas.microsoft.com/office/drawing/2014/main" id="{D82BEE78-CB37-49EC-B102-93C41D5B44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17418" name="Oval 10">
                <a:extLst>
                  <a:ext uri="{FF2B5EF4-FFF2-40B4-BE49-F238E27FC236}">
                    <a16:creationId xmlns:a16="http://schemas.microsoft.com/office/drawing/2014/main" id="{65F4AA81-7070-4E5E-8CA7-D62DDB14EE1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419" name="Oval 11">
                <a:extLst>
                  <a:ext uri="{FF2B5EF4-FFF2-40B4-BE49-F238E27FC236}">
                    <a16:creationId xmlns:a16="http://schemas.microsoft.com/office/drawing/2014/main" id="{B8B36430-BE6D-4B08-9036-2A0B89A9545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420" name="Oval 12">
                <a:extLst>
                  <a:ext uri="{FF2B5EF4-FFF2-40B4-BE49-F238E27FC236}">
                    <a16:creationId xmlns:a16="http://schemas.microsoft.com/office/drawing/2014/main" id="{01290C8C-3435-47D1-BFFB-C47D0B8306C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421" name="Oval 13">
                <a:extLst>
                  <a:ext uri="{FF2B5EF4-FFF2-40B4-BE49-F238E27FC236}">
                    <a16:creationId xmlns:a16="http://schemas.microsoft.com/office/drawing/2014/main" id="{5BBE5DC6-6D3C-4B46-9567-285827E8CAC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422" name="Oval 14">
                <a:extLst>
                  <a:ext uri="{FF2B5EF4-FFF2-40B4-BE49-F238E27FC236}">
                    <a16:creationId xmlns:a16="http://schemas.microsoft.com/office/drawing/2014/main" id="{E0A8FC0A-59BE-484B-AC40-02A93042330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7417" name="Line 15">
              <a:extLst>
                <a:ext uri="{FF2B5EF4-FFF2-40B4-BE49-F238E27FC236}">
                  <a16:creationId xmlns:a16="http://schemas.microsoft.com/office/drawing/2014/main" id="{4D3DF36A-0E5F-47DA-9424-8C6EE644E9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17415" name="Picture 17">
            <a:extLst>
              <a:ext uri="{FF2B5EF4-FFF2-40B4-BE49-F238E27FC236}">
                <a16:creationId xmlns:a16="http://schemas.microsoft.com/office/drawing/2014/main" id="{A2A78448-475C-4D4C-A8C1-64EBAFBF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052515"/>
            <a:ext cx="8280400" cy="51847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template04_2">
            <a:extLst>
              <a:ext uri="{FF2B5EF4-FFF2-40B4-BE49-F238E27FC236}">
                <a16:creationId xmlns:a16="http://schemas.microsoft.com/office/drawing/2014/main" id="{D4D9D939-55AA-4239-8033-FB8ED3374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3">
            <a:extLst>
              <a:ext uri="{FF2B5EF4-FFF2-40B4-BE49-F238E27FC236}">
                <a16:creationId xmlns:a16="http://schemas.microsoft.com/office/drawing/2014/main" id="{1E48E9E2-AA5D-4E72-AC7B-CFBE8DC83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13" y="4191000"/>
            <a:ext cx="184150" cy="579438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</a:pPr>
            <a:endParaRPr lang="ko-KR" altLang="ko-KR" sz="3200"/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559DA0C4-A27B-466B-BA26-DC2FF861B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24625"/>
            <a:ext cx="9144000" cy="0"/>
          </a:xfrm>
          <a:prstGeom prst="line">
            <a:avLst/>
          </a:prstGeom>
          <a:noFill/>
          <a:ln w="3175" cap="rnd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37" name="Text Box 5">
            <a:extLst>
              <a:ext uri="{FF2B5EF4-FFF2-40B4-BE49-F238E27FC236}">
                <a16:creationId xmlns:a16="http://schemas.microsoft.com/office/drawing/2014/main" id="{7A61560C-F043-49A2-BC1B-FD3197922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6524627"/>
            <a:ext cx="3529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BankGothic Md BT" pitchFamily="34" charset="0"/>
                <a:ea typeface="맑은 고딕" panose="020B0503020000020004" pitchFamily="50" charset="-127"/>
              </a:rPr>
              <a:t>HRD </a:t>
            </a:r>
            <a:r>
              <a:rPr lang="ko-KR" altLang="en-US" sz="1000">
                <a:latin typeface="BankGothic Md BT" pitchFamily="34" charset="0"/>
                <a:ea typeface="맑은 고딕" panose="020B0503020000020004" pitchFamily="50" charset="-127"/>
              </a:rPr>
              <a:t>노하우 </a:t>
            </a:r>
            <a:r>
              <a:rPr lang="en-US" altLang="ko-KR" sz="1000">
                <a:latin typeface="BankGothic Md BT" pitchFamily="34" charset="0"/>
                <a:ea typeface="맑은 고딕" panose="020B0503020000020004" pitchFamily="50" charset="-127"/>
              </a:rPr>
              <a:t>Consulting</a:t>
            </a:r>
          </a:p>
        </p:txBody>
      </p:sp>
      <p:grpSp>
        <p:nvGrpSpPr>
          <p:cNvPr id="18438" name="Group 6">
            <a:extLst>
              <a:ext uri="{FF2B5EF4-FFF2-40B4-BE49-F238E27FC236}">
                <a16:creationId xmlns:a16="http://schemas.microsoft.com/office/drawing/2014/main" id="{2BE1791F-D473-4766-A208-4FFE769DF1B2}"/>
              </a:ext>
            </a:extLst>
          </p:cNvPr>
          <p:cNvGrpSpPr>
            <a:grpSpLocks/>
          </p:cNvGrpSpPr>
          <p:nvPr/>
        </p:nvGrpSpPr>
        <p:grpSpPr bwMode="auto">
          <a:xfrm>
            <a:off x="0" y="258763"/>
            <a:ext cx="9144000" cy="436562"/>
            <a:chOff x="0" y="163"/>
            <a:chExt cx="5760" cy="275"/>
          </a:xfrm>
        </p:grpSpPr>
        <p:grpSp>
          <p:nvGrpSpPr>
            <p:cNvPr id="18440" name="Group 9">
              <a:extLst>
                <a:ext uri="{FF2B5EF4-FFF2-40B4-BE49-F238E27FC236}">
                  <a16:creationId xmlns:a16="http://schemas.microsoft.com/office/drawing/2014/main" id="{62A6ADB2-F128-4C76-898C-8501912121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18442" name="Oval 10">
                <a:extLst>
                  <a:ext uri="{FF2B5EF4-FFF2-40B4-BE49-F238E27FC236}">
                    <a16:creationId xmlns:a16="http://schemas.microsoft.com/office/drawing/2014/main" id="{7A3515DD-F948-4E1B-9930-A7B909C498A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443" name="Oval 11">
                <a:extLst>
                  <a:ext uri="{FF2B5EF4-FFF2-40B4-BE49-F238E27FC236}">
                    <a16:creationId xmlns:a16="http://schemas.microsoft.com/office/drawing/2014/main" id="{E4A8E739-9724-4E91-B080-F35B450DF58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444" name="Oval 12">
                <a:extLst>
                  <a:ext uri="{FF2B5EF4-FFF2-40B4-BE49-F238E27FC236}">
                    <a16:creationId xmlns:a16="http://schemas.microsoft.com/office/drawing/2014/main" id="{FCB48373-0CFF-43E5-9143-0C92186FE34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445" name="Oval 13">
                <a:extLst>
                  <a:ext uri="{FF2B5EF4-FFF2-40B4-BE49-F238E27FC236}">
                    <a16:creationId xmlns:a16="http://schemas.microsoft.com/office/drawing/2014/main" id="{13E247FB-34C3-48DA-8B47-55503F07B4D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446" name="Oval 14">
                <a:extLst>
                  <a:ext uri="{FF2B5EF4-FFF2-40B4-BE49-F238E27FC236}">
                    <a16:creationId xmlns:a16="http://schemas.microsoft.com/office/drawing/2014/main" id="{9757D31B-1AAC-45A5-8EBA-D0C278D2922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8441" name="Line 15">
              <a:extLst>
                <a:ext uri="{FF2B5EF4-FFF2-40B4-BE49-F238E27FC236}">
                  <a16:creationId xmlns:a16="http://schemas.microsoft.com/office/drawing/2014/main" id="{CA5FB2F7-834D-4FD0-97BF-0DBF080B14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18439" name="Picture 17">
            <a:extLst>
              <a:ext uri="{FF2B5EF4-FFF2-40B4-BE49-F238E27FC236}">
                <a16:creationId xmlns:a16="http://schemas.microsoft.com/office/drawing/2014/main" id="{0370D664-58D2-4287-AC2D-B74A1BB34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0" y="981077"/>
            <a:ext cx="8353425" cy="525621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8FA378-4CEA-4C5E-A269-CBEDE3EF0151}"/>
              </a:ext>
            </a:extLst>
          </p:cNvPr>
          <p:cNvSpPr txBox="1"/>
          <p:nvPr/>
        </p:nvSpPr>
        <p:spPr>
          <a:xfrm>
            <a:off x="1521228" y="2302626"/>
            <a:ext cx="5095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NATIONAL  </a:t>
            </a:r>
            <a:r>
              <a:rPr lang="en-US" altLang="ko-KR" dirty="0">
                <a:highlight>
                  <a:srgbClr val="FFFF00"/>
                </a:highlight>
              </a:rPr>
              <a:t>COMPETENCY </a:t>
            </a:r>
            <a:r>
              <a:rPr lang="en-US" altLang="ko-KR" dirty="0"/>
              <a:t>STANDARDS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9BF58B-45F2-49E7-80C9-AEC8B8EEC16D}"/>
              </a:ext>
            </a:extLst>
          </p:cNvPr>
          <p:cNvSpPr txBox="1"/>
          <p:nvPr/>
        </p:nvSpPr>
        <p:spPr>
          <a:xfrm>
            <a:off x="2643447" y="3133898"/>
            <a:ext cx="2593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역량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능력</a:t>
            </a:r>
          </a:p>
        </p:txBody>
      </p:sp>
    </p:spTree>
    <p:extLst>
      <p:ext uri="{BB962C8B-B14F-4D97-AF65-F5344CB8AC3E}">
        <p14:creationId xmlns:p14="http://schemas.microsoft.com/office/powerpoint/2010/main" val="3088590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template04_2">
            <a:extLst>
              <a:ext uri="{FF2B5EF4-FFF2-40B4-BE49-F238E27FC236}">
                <a16:creationId xmlns:a16="http://schemas.microsoft.com/office/drawing/2014/main" id="{8BDD29CE-8508-4F5D-824E-DF1491371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3">
            <a:extLst>
              <a:ext uri="{FF2B5EF4-FFF2-40B4-BE49-F238E27FC236}">
                <a16:creationId xmlns:a16="http://schemas.microsoft.com/office/drawing/2014/main" id="{9CAF0D7B-089D-42C9-B182-783D62971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13" y="4191000"/>
            <a:ext cx="184150" cy="579438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</a:pPr>
            <a:endParaRPr lang="ko-KR" altLang="ko-KR" sz="3200"/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C3501328-AC3F-4214-8CBB-56ABD3660DB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24625"/>
            <a:ext cx="9144000" cy="0"/>
          </a:xfrm>
          <a:prstGeom prst="line">
            <a:avLst/>
          </a:prstGeom>
          <a:noFill/>
          <a:ln w="3175" cap="rnd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461" name="Text Box 5">
            <a:extLst>
              <a:ext uri="{FF2B5EF4-FFF2-40B4-BE49-F238E27FC236}">
                <a16:creationId xmlns:a16="http://schemas.microsoft.com/office/drawing/2014/main" id="{6549F226-0C70-4150-8CDE-83B99B6FF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6524627"/>
            <a:ext cx="3529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BankGothic Md BT" pitchFamily="34" charset="0"/>
                <a:ea typeface="맑은 고딕" panose="020B0503020000020004" pitchFamily="50" charset="-127"/>
              </a:rPr>
              <a:t>HRD </a:t>
            </a:r>
            <a:r>
              <a:rPr lang="ko-KR" altLang="en-US" sz="1000">
                <a:latin typeface="BankGothic Md BT" pitchFamily="34" charset="0"/>
                <a:ea typeface="맑은 고딕" panose="020B0503020000020004" pitchFamily="50" charset="-127"/>
              </a:rPr>
              <a:t>노하우 </a:t>
            </a:r>
            <a:r>
              <a:rPr lang="en-US" altLang="ko-KR" sz="1000">
                <a:latin typeface="BankGothic Md BT" pitchFamily="34" charset="0"/>
                <a:ea typeface="맑은 고딕" panose="020B0503020000020004" pitchFamily="50" charset="-127"/>
              </a:rPr>
              <a:t>Consulting</a:t>
            </a:r>
          </a:p>
        </p:txBody>
      </p:sp>
      <p:grpSp>
        <p:nvGrpSpPr>
          <p:cNvPr id="19462" name="Group 6">
            <a:extLst>
              <a:ext uri="{FF2B5EF4-FFF2-40B4-BE49-F238E27FC236}">
                <a16:creationId xmlns:a16="http://schemas.microsoft.com/office/drawing/2014/main" id="{4E45678D-9AB4-451C-A0FE-0187A9D6D520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grpSp>
          <p:nvGrpSpPr>
            <p:cNvPr id="19469" name="Group 7">
              <a:extLst>
                <a:ext uri="{FF2B5EF4-FFF2-40B4-BE49-F238E27FC236}">
                  <a16:creationId xmlns:a16="http://schemas.microsoft.com/office/drawing/2014/main" id="{03038305-E252-4276-8203-D74792986E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91"/>
              <a:ext cx="2863" cy="327"/>
              <a:chOff x="198" y="91"/>
              <a:chExt cx="2863" cy="327"/>
            </a:xfrm>
          </p:grpSpPr>
          <p:sp>
            <p:nvSpPr>
              <p:cNvPr id="19471" name="Text Box 8">
                <a:extLst>
                  <a:ext uri="{FF2B5EF4-FFF2-40B4-BE49-F238E27FC236}">
                    <a16:creationId xmlns:a16="http://schemas.microsoft.com/office/drawing/2014/main" id="{0432A2B2-D52A-40ED-B476-D093D51F78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4" y="91"/>
                <a:ext cx="2637" cy="32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50000"/>
                  </a:spcBef>
                </a:pPr>
                <a:r>
                  <a:rPr lang="en-US" altLang="ko-KR">
                    <a:latin typeface="Verdana" panose="020B0604030504040204" pitchFamily="34" charset="0"/>
                  </a:rPr>
                  <a:t>ASTD </a:t>
                </a:r>
                <a:r>
                  <a:rPr lang="ko-KR" altLang="en-US">
                    <a:latin typeface="Verdana" panose="020B0604030504040204" pitchFamily="34" charset="0"/>
                  </a:rPr>
                  <a:t>트랙구성 변화</a:t>
                </a:r>
              </a:p>
            </p:txBody>
          </p:sp>
          <p:grpSp>
            <p:nvGrpSpPr>
              <p:cNvPr id="19472" name="Group 9">
                <a:extLst>
                  <a:ext uri="{FF2B5EF4-FFF2-40B4-BE49-F238E27FC236}">
                    <a16:creationId xmlns:a16="http://schemas.microsoft.com/office/drawing/2014/main" id="{03C4FE0D-55CD-4A73-A4EF-B325CD9A35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8" y="163"/>
                <a:ext cx="181" cy="172"/>
                <a:chOff x="385" y="845"/>
                <a:chExt cx="1094" cy="1044"/>
              </a:xfrm>
            </p:grpSpPr>
            <p:sp>
              <p:nvSpPr>
                <p:cNvPr id="19473" name="Oval 10">
                  <a:extLst>
                    <a:ext uri="{FF2B5EF4-FFF2-40B4-BE49-F238E27FC236}">
                      <a16:creationId xmlns:a16="http://schemas.microsoft.com/office/drawing/2014/main" id="{305931E8-6AD3-46E6-BC80-D48238768E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85" y="1594"/>
                  <a:ext cx="907" cy="295"/>
                </a:xfrm>
                <a:prstGeom prst="ellipse">
                  <a:avLst/>
                </a:prstGeom>
                <a:solidFill>
                  <a:srgbClr val="B2B2B2">
                    <a:alpha val="30196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74" name="Oval 11">
                  <a:extLst>
                    <a:ext uri="{FF2B5EF4-FFF2-40B4-BE49-F238E27FC236}">
                      <a16:creationId xmlns:a16="http://schemas.microsoft.com/office/drawing/2014/main" id="{BE1CA048-51B2-43F2-93A1-EE054634BF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0" y="845"/>
                  <a:ext cx="999" cy="100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75" name="Oval 12">
                  <a:extLst>
                    <a:ext uri="{FF2B5EF4-FFF2-40B4-BE49-F238E27FC236}">
                      <a16:creationId xmlns:a16="http://schemas.microsoft.com/office/drawing/2014/main" id="{028A4B1B-12CB-4272-9683-3DA7C4F3EF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92" y="851"/>
                  <a:ext cx="976" cy="97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00">
                        <a:alpha val="0"/>
                      </a:srgbClr>
                    </a:gs>
                    <a:gs pos="100000">
                      <a:srgbClr val="FFFFA6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76" name="Oval 13">
                  <a:extLst>
                    <a:ext uri="{FF2B5EF4-FFF2-40B4-BE49-F238E27FC236}">
                      <a16:creationId xmlns:a16="http://schemas.microsoft.com/office/drawing/2014/main" id="{F01FB0CD-E84B-48C7-9708-1C9C29D43A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16" y="860"/>
                  <a:ext cx="928" cy="91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ACA00"/>
                    </a:gs>
                    <a:gs pos="100000">
                      <a:srgbClr val="FFFF00">
                        <a:alpha val="4800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77" name="Oval 14">
                  <a:extLst>
                    <a:ext uri="{FF2B5EF4-FFF2-40B4-BE49-F238E27FC236}">
                      <a16:creationId xmlns:a16="http://schemas.microsoft.com/office/drawing/2014/main" id="{E7D74FBB-2C01-4D33-824D-9449381DC5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67" y="886"/>
                  <a:ext cx="826" cy="74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FFFF00">
                        <a:alpha val="37999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19470" name="Line 15">
              <a:extLst>
                <a:ext uri="{FF2B5EF4-FFF2-40B4-BE49-F238E27FC236}">
                  <a16:creationId xmlns:a16="http://schemas.microsoft.com/office/drawing/2014/main" id="{BC88486D-67E4-448A-9364-A2DB64C9CE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19463" name="Picture 18">
            <a:extLst>
              <a:ext uri="{FF2B5EF4-FFF2-40B4-BE49-F238E27FC236}">
                <a16:creationId xmlns:a16="http://schemas.microsoft.com/office/drawing/2014/main" id="{21C63C17-B10D-4ADC-BD5A-ED14B7E0A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2" y="1484313"/>
            <a:ext cx="266382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19">
            <a:extLst>
              <a:ext uri="{FF2B5EF4-FFF2-40B4-BE49-F238E27FC236}">
                <a16:creationId xmlns:a16="http://schemas.microsoft.com/office/drawing/2014/main" id="{8DAB5C48-6840-4751-B8EF-C9643A3B9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2" y="1484313"/>
            <a:ext cx="266382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Text Box 36">
            <a:extLst>
              <a:ext uri="{FF2B5EF4-FFF2-40B4-BE49-F238E27FC236}">
                <a16:creationId xmlns:a16="http://schemas.microsoft.com/office/drawing/2014/main" id="{4306D0A8-7D20-4580-B3CB-7B4226F04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90" y="6021388"/>
            <a:ext cx="2016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ko-KR" sz="1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en-US" altLang="ko-KR" sz="1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Track</a:t>
            </a:r>
          </a:p>
        </p:txBody>
      </p:sp>
      <p:sp>
        <p:nvSpPr>
          <p:cNvPr id="19466" name="Text Box 37">
            <a:extLst>
              <a:ext uri="{FF2B5EF4-FFF2-40B4-BE49-F238E27FC236}">
                <a16:creationId xmlns:a16="http://schemas.microsoft.com/office/drawing/2014/main" id="{C57D402E-F8FA-4655-91D9-50AF025BD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477" y="6021388"/>
            <a:ext cx="2016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ko-KR" sz="1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en-US" altLang="ko-KR" sz="1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Track</a:t>
            </a:r>
          </a:p>
        </p:txBody>
      </p:sp>
      <p:sp>
        <p:nvSpPr>
          <p:cNvPr id="19467" name="Text Box 38">
            <a:extLst>
              <a:ext uri="{FF2B5EF4-FFF2-40B4-BE49-F238E27FC236}">
                <a16:creationId xmlns:a16="http://schemas.microsoft.com/office/drawing/2014/main" id="{8284D67D-B54E-4FE3-A0A0-3537F7760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5" y="6021388"/>
            <a:ext cx="2016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ko-KR" sz="1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en-US" altLang="ko-KR" sz="1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Track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B0C54F-F282-44A7-9C2C-09268B63FC6E}"/>
              </a:ext>
            </a:extLst>
          </p:cNvPr>
          <p:cNvSpPr txBox="1"/>
          <p:nvPr/>
        </p:nvSpPr>
        <p:spPr>
          <a:xfrm>
            <a:off x="6156325" y="1484315"/>
            <a:ext cx="2736850" cy="378618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>
            <a:spAutoFit/>
          </a:bodyPr>
          <a:lstStyle/>
          <a:p>
            <a:pPr eaLnBrk="1" latinLnBrk="1" hangingPunct="1">
              <a:lnSpc>
                <a:spcPct val="200000"/>
              </a:lnSpc>
              <a:defRPr/>
            </a:pPr>
            <a:endParaRPr lang="en-US" altLang="ko-KR" sz="1000" dirty="0"/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ko-KR" altLang="en-US" sz="1000" dirty="0"/>
              <a:t>① </a:t>
            </a:r>
            <a:r>
              <a:rPr lang="en-US" altLang="ko-KR" sz="1000" dirty="0"/>
              <a:t>Designing &amp; Facilitating Learning(61)</a:t>
            </a: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000" dirty="0"/>
              <a:t>② Leadership Development (49)</a:t>
            </a: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000" dirty="0"/>
              <a:t>③ Human Capital (47)</a:t>
            </a: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000" dirty="0"/>
              <a:t>④ Learning Technology (40)</a:t>
            </a: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000" dirty="0"/>
              <a:t>⑤ Career Development (33)</a:t>
            </a: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000" dirty="0"/>
              <a:t>⑥ Measurement, Evaluation, ROI (24)</a:t>
            </a: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000" dirty="0"/>
              <a:t>⑦ Global HRD (19)</a:t>
            </a: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000" dirty="0"/>
              <a:t>⑧ Sales Enablement (18)</a:t>
            </a: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000" dirty="0"/>
              <a:t>⑨ Trends (12)</a:t>
            </a: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000" dirty="0"/>
              <a:t>⑨ Government (12)</a:t>
            </a: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000" dirty="0"/>
              <a:t>⑪ Higher Education (4)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template04_2">
            <a:extLst>
              <a:ext uri="{FF2B5EF4-FFF2-40B4-BE49-F238E27FC236}">
                <a16:creationId xmlns:a16="http://schemas.microsoft.com/office/drawing/2014/main" id="{AE2D17A6-CE86-44B5-9682-EAEF21AA7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3">
            <a:extLst>
              <a:ext uri="{FF2B5EF4-FFF2-40B4-BE49-F238E27FC236}">
                <a16:creationId xmlns:a16="http://schemas.microsoft.com/office/drawing/2014/main" id="{4D9F24AC-6398-4595-8199-0F2250B1D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13" y="4191000"/>
            <a:ext cx="184150" cy="579438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</a:pPr>
            <a:endParaRPr lang="ko-KR" altLang="ko-KR" sz="3200"/>
          </a:p>
        </p:txBody>
      </p:sp>
      <p:sp>
        <p:nvSpPr>
          <p:cNvPr id="20484" name="Line 4">
            <a:extLst>
              <a:ext uri="{FF2B5EF4-FFF2-40B4-BE49-F238E27FC236}">
                <a16:creationId xmlns:a16="http://schemas.microsoft.com/office/drawing/2014/main" id="{E3C9C15E-14FC-4C78-9964-70ACD6322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24625"/>
            <a:ext cx="9144000" cy="0"/>
          </a:xfrm>
          <a:prstGeom prst="line">
            <a:avLst/>
          </a:prstGeom>
          <a:noFill/>
          <a:ln w="3175" cap="rnd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485" name="Text Box 5">
            <a:extLst>
              <a:ext uri="{FF2B5EF4-FFF2-40B4-BE49-F238E27FC236}">
                <a16:creationId xmlns:a16="http://schemas.microsoft.com/office/drawing/2014/main" id="{712A22DF-1D55-40C9-A400-9346491EE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6524627"/>
            <a:ext cx="3529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BankGothic Md BT" pitchFamily="34" charset="0"/>
                <a:ea typeface="맑은 고딕" panose="020B0503020000020004" pitchFamily="50" charset="-127"/>
              </a:rPr>
              <a:t>HRD </a:t>
            </a:r>
            <a:r>
              <a:rPr lang="ko-KR" altLang="en-US" sz="1000">
                <a:latin typeface="BankGothic Md BT" pitchFamily="34" charset="0"/>
                <a:ea typeface="맑은 고딕" panose="020B0503020000020004" pitchFamily="50" charset="-127"/>
              </a:rPr>
              <a:t>노하우 </a:t>
            </a:r>
            <a:r>
              <a:rPr lang="en-US" altLang="ko-KR" sz="1000">
                <a:latin typeface="BankGothic Md BT" pitchFamily="34" charset="0"/>
                <a:ea typeface="맑은 고딕" panose="020B0503020000020004" pitchFamily="50" charset="-127"/>
              </a:rPr>
              <a:t>Consulting</a:t>
            </a:r>
          </a:p>
        </p:txBody>
      </p:sp>
      <p:grpSp>
        <p:nvGrpSpPr>
          <p:cNvPr id="20486" name="Group 6">
            <a:extLst>
              <a:ext uri="{FF2B5EF4-FFF2-40B4-BE49-F238E27FC236}">
                <a16:creationId xmlns:a16="http://schemas.microsoft.com/office/drawing/2014/main" id="{7166BE31-1AE3-41AB-A32F-DEFC48916C6D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grpSp>
          <p:nvGrpSpPr>
            <p:cNvPr id="20518" name="Group 7">
              <a:extLst>
                <a:ext uri="{FF2B5EF4-FFF2-40B4-BE49-F238E27FC236}">
                  <a16:creationId xmlns:a16="http://schemas.microsoft.com/office/drawing/2014/main" id="{152CBDB7-792B-4E48-87C8-D8FF1D163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91"/>
              <a:ext cx="2863" cy="327"/>
              <a:chOff x="198" y="91"/>
              <a:chExt cx="2863" cy="327"/>
            </a:xfrm>
          </p:grpSpPr>
          <p:sp>
            <p:nvSpPr>
              <p:cNvPr id="20520" name="Text Box 8">
                <a:extLst>
                  <a:ext uri="{FF2B5EF4-FFF2-40B4-BE49-F238E27FC236}">
                    <a16:creationId xmlns:a16="http://schemas.microsoft.com/office/drawing/2014/main" id="{2E0A2B2E-1014-4062-87C5-AF159CDEE8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4" y="91"/>
                <a:ext cx="2637" cy="32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50000"/>
                  </a:spcBef>
                </a:pPr>
                <a:r>
                  <a:rPr lang="en-US" altLang="ko-KR">
                    <a:latin typeface="Verdana" panose="020B0604030504040204" pitchFamily="34" charset="0"/>
                  </a:rPr>
                  <a:t>ASTD </a:t>
                </a:r>
                <a:r>
                  <a:rPr lang="ko-KR" altLang="en-US">
                    <a:latin typeface="Verdana" panose="020B0604030504040204" pitchFamily="34" charset="0"/>
                  </a:rPr>
                  <a:t>트랙구성 변화</a:t>
                </a:r>
              </a:p>
            </p:txBody>
          </p:sp>
          <p:grpSp>
            <p:nvGrpSpPr>
              <p:cNvPr id="20521" name="Group 9">
                <a:extLst>
                  <a:ext uri="{FF2B5EF4-FFF2-40B4-BE49-F238E27FC236}">
                    <a16:creationId xmlns:a16="http://schemas.microsoft.com/office/drawing/2014/main" id="{91D5DF8B-C8F4-4374-8D1F-BB965EF352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8" y="163"/>
                <a:ext cx="181" cy="172"/>
                <a:chOff x="385" y="845"/>
                <a:chExt cx="1094" cy="1044"/>
              </a:xfrm>
            </p:grpSpPr>
            <p:sp>
              <p:nvSpPr>
                <p:cNvPr id="20522" name="Oval 10">
                  <a:extLst>
                    <a:ext uri="{FF2B5EF4-FFF2-40B4-BE49-F238E27FC236}">
                      <a16:creationId xmlns:a16="http://schemas.microsoft.com/office/drawing/2014/main" id="{91FE00ED-0C52-4732-8E05-3DA0F17334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85" y="1594"/>
                  <a:ext cx="907" cy="295"/>
                </a:xfrm>
                <a:prstGeom prst="ellipse">
                  <a:avLst/>
                </a:prstGeom>
                <a:solidFill>
                  <a:srgbClr val="B2B2B2">
                    <a:alpha val="30196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523" name="Oval 11">
                  <a:extLst>
                    <a:ext uri="{FF2B5EF4-FFF2-40B4-BE49-F238E27FC236}">
                      <a16:creationId xmlns:a16="http://schemas.microsoft.com/office/drawing/2014/main" id="{2836E8FA-2FFD-4DDE-81A7-E9B5BD24DE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0" y="845"/>
                  <a:ext cx="999" cy="100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524" name="Oval 12">
                  <a:extLst>
                    <a:ext uri="{FF2B5EF4-FFF2-40B4-BE49-F238E27FC236}">
                      <a16:creationId xmlns:a16="http://schemas.microsoft.com/office/drawing/2014/main" id="{22784390-0E7B-4A0B-A988-0B96E2A98A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92" y="851"/>
                  <a:ext cx="976" cy="97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00">
                        <a:alpha val="0"/>
                      </a:srgbClr>
                    </a:gs>
                    <a:gs pos="100000">
                      <a:srgbClr val="FFFFA6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525" name="Oval 13">
                  <a:extLst>
                    <a:ext uri="{FF2B5EF4-FFF2-40B4-BE49-F238E27FC236}">
                      <a16:creationId xmlns:a16="http://schemas.microsoft.com/office/drawing/2014/main" id="{D51AD1A5-7C59-4597-934E-02C0FF29FB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16" y="860"/>
                  <a:ext cx="928" cy="91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ACA00"/>
                    </a:gs>
                    <a:gs pos="100000">
                      <a:srgbClr val="FFFF00">
                        <a:alpha val="4800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526" name="Oval 14">
                  <a:extLst>
                    <a:ext uri="{FF2B5EF4-FFF2-40B4-BE49-F238E27FC236}">
                      <a16:creationId xmlns:a16="http://schemas.microsoft.com/office/drawing/2014/main" id="{CC93FFDD-04BF-46D7-8638-CB4B6C1EE4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67" y="886"/>
                  <a:ext cx="826" cy="74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FFFF00">
                        <a:alpha val="37999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20519" name="Line 15">
              <a:extLst>
                <a:ext uri="{FF2B5EF4-FFF2-40B4-BE49-F238E27FC236}">
                  <a16:creationId xmlns:a16="http://schemas.microsoft.com/office/drawing/2014/main" id="{71666E3D-7ECF-4EBC-BBB2-F02469591D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0487" name="Rectangle 36">
            <a:extLst>
              <a:ext uri="{FF2B5EF4-FFF2-40B4-BE49-F238E27FC236}">
                <a16:creationId xmlns:a16="http://schemas.microsoft.com/office/drawing/2014/main" id="{DDF5952F-1068-4D22-B3A2-BCD64AB69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5" y="1916115"/>
            <a:ext cx="3311525" cy="424973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FFCC66"/>
              </a:gs>
            </a:gsLst>
            <a:lin ang="18900000" scaled="1"/>
          </a:gradFill>
          <a:ln w="25400">
            <a:solidFill>
              <a:srgbClr val="808080"/>
            </a:solidFill>
            <a:prstDash val="sysDot"/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ko-KR" sz="1800"/>
          </a:p>
        </p:txBody>
      </p:sp>
      <p:grpSp>
        <p:nvGrpSpPr>
          <p:cNvPr id="20488" name="Group 61">
            <a:extLst>
              <a:ext uri="{FF2B5EF4-FFF2-40B4-BE49-F238E27FC236}">
                <a16:creationId xmlns:a16="http://schemas.microsoft.com/office/drawing/2014/main" id="{3713EC0E-13D7-4186-BA62-6C862A090FAB}"/>
              </a:ext>
            </a:extLst>
          </p:cNvPr>
          <p:cNvGrpSpPr>
            <a:grpSpLocks/>
          </p:cNvGrpSpPr>
          <p:nvPr/>
        </p:nvGrpSpPr>
        <p:grpSpPr bwMode="auto">
          <a:xfrm>
            <a:off x="468315" y="1196975"/>
            <a:ext cx="3311525" cy="719138"/>
            <a:chOff x="295" y="754"/>
            <a:chExt cx="2086" cy="453"/>
          </a:xfrm>
        </p:grpSpPr>
        <p:sp>
          <p:nvSpPr>
            <p:cNvPr id="20516" name="Rectangle 33">
              <a:extLst>
                <a:ext uri="{FF2B5EF4-FFF2-40B4-BE49-F238E27FC236}">
                  <a16:creationId xmlns:a16="http://schemas.microsoft.com/office/drawing/2014/main" id="{5232F44E-D71C-46A8-88ED-E77F10E96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754"/>
              <a:ext cx="2086" cy="4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CC66"/>
                </a:gs>
              </a:gsLst>
              <a:lin ang="18900000" scaled="1"/>
            </a:gra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800"/>
            </a:p>
          </p:txBody>
        </p:sp>
        <p:sp>
          <p:nvSpPr>
            <p:cNvPr id="20517" name="Text Box 37">
              <a:extLst>
                <a:ext uri="{FF2B5EF4-FFF2-40B4-BE49-F238E27FC236}">
                  <a16:creationId xmlns:a16="http://schemas.microsoft.com/office/drawing/2014/main" id="{A4353107-FC0E-4C39-9724-99497F584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845"/>
              <a:ext cx="163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2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Activity-based HRD</a:t>
              </a:r>
            </a:p>
          </p:txBody>
        </p:sp>
      </p:grpSp>
      <p:sp>
        <p:nvSpPr>
          <p:cNvPr id="20489" name="Text Box 39">
            <a:extLst>
              <a:ext uri="{FF2B5EF4-FFF2-40B4-BE49-F238E27FC236}">
                <a16:creationId xmlns:a16="http://schemas.microsoft.com/office/drawing/2014/main" id="{656F1A79-1DDB-44D0-B2DB-8EB87C150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060575"/>
            <a:ext cx="2233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ko-KR" sz="24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Learning</a:t>
            </a:r>
          </a:p>
        </p:txBody>
      </p:sp>
      <p:grpSp>
        <p:nvGrpSpPr>
          <p:cNvPr id="20490" name="Group 45">
            <a:extLst>
              <a:ext uri="{FF2B5EF4-FFF2-40B4-BE49-F238E27FC236}">
                <a16:creationId xmlns:a16="http://schemas.microsoft.com/office/drawing/2014/main" id="{BD72F42D-8E8A-4AD5-9421-9DD3908594B4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2852740"/>
            <a:ext cx="3059112" cy="827087"/>
            <a:chOff x="385" y="1752"/>
            <a:chExt cx="1927" cy="521"/>
          </a:xfrm>
        </p:grpSpPr>
        <p:sp>
          <p:nvSpPr>
            <p:cNvPr id="20514" name="Rectangle 43">
              <a:extLst>
                <a:ext uri="{FF2B5EF4-FFF2-40B4-BE49-F238E27FC236}">
                  <a16:creationId xmlns:a16="http://schemas.microsoft.com/office/drawing/2014/main" id="{685DE8A4-93CD-4F74-9149-25267B3AC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1752"/>
              <a:ext cx="1927" cy="521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rgbClr val="808080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800"/>
            </a:p>
          </p:txBody>
        </p:sp>
        <p:sp>
          <p:nvSpPr>
            <p:cNvPr id="20515" name="Text Box 44">
              <a:extLst>
                <a:ext uri="{FF2B5EF4-FFF2-40B4-BE49-F238E27FC236}">
                  <a16:creationId xmlns:a16="http://schemas.microsoft.com/office/drawing/2014/main" id="{AA280085-5B5F-47F7-A503-A3B9CFCEAD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1888"/>
              <a:ext cx="17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ko-KR" altLang="en-US" sz="18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직원 개개인의 성과 향상</a:t>
              </a:r>
            </a:p>
          </p:txBody>
        </p:sp>
      </p:grpSp>
      <p:grpSp>
        <p:nvGrpSpPr>
          <p:cNvPr id="20491" name="Group 46">
            <a:extLst>
              <a:ext uri="{FF2B5EF4-FFF2-40B4-BE49-F238E27FC236}">
                <a16:creationId xmlns:a16="http://schemas.microsoft.com/office/drawing/2014/main" id="{70213290-7F48-4D66-B136-2F1D44677A23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3933825"/>
            <a:ext cx="3059112" cy="827088"/>
            <a:chOff x="385" y="1752"/>
            <a:chExt cx="1927" cy="521"/>
          </a:xfrm>
        </p:grpSpPr>
        <p:sp>
          <p:nvSpPr>
            <p:cNvPr id="20512" name="Rectangle 47">
              <a:extLst>
                <a:ext uri="{FF2B5EF4-FFF2-40B4-BE49-F238E27FC236}">
                  <a16:creationId xmlns:a16="http://schemas.microsoft.com/office/drawing/2014/main" id="{952BA665-CF12-44FA-BC58-CA2492B41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1752"/>
              <a:ext cx="1927" cy="521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rgbClr val="808080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800"/>
            </a:p>
          </p:txBody>
        </p:sp>
        <p:sp>
          <p:nvSpPr>
            <p:cNvPr id="20513" name="Text Box 48">
              <a:extLst>
                <a:ext uri="{FF2B5EF4-FFF2-40B4-BE49-F238E27FC236}">
                  <a16:creationId xmlns:a16="http://schemas.microsoft.com/office/drawing/2014/main" id="{F8AE2D28-1E73-4562-8B73-AB75DFC76B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1888"/>
              <a:ext cx="17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ko-KR" altLang="en-US" sz="18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실행주체</a:t>
              </a:r>
              <a:r>
                <a:rPr lang="en-US" altLang="ko-KR" sz="18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HRD </a:t>
              </a:r>
              <a:r>
                <a:rPr lang="ko-KR" altLang="en-US" sz="18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담당자</a:t>
              </a:r>
            </a:p>
          </p:txBody>
        </p:sp>
      </p:grpSp>
      <p:grpSp>
        <p:nvGrpSpPr>
          <p:cNvPr id="20492" name="Group 49">
            <a:extLst>
              <a:ext uri="{FF2B5EF4-FFF2-40B4-BE49-F238E27FC236}">
                <a16:creationId xmlns:a16="http://schemas.microsoft.com/office/drawing/2014/main" id="{C910C346-9D7C-432F-89C6-F817C0119318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5013325"/>
            <a:ext cx="3059112" cy="827088"/>
            <a:chOff x="385" y="1752"/>
            <a:chExt cx="1927" cy="521"/>
          </a:xfrm>
        </p:grpSpPr>
        <p:sp>
          <p:nvSpPr>
            <p:cNvPr id="20510" name="Rectangle 50">
              <a:extLst>
                <a:ext uri="{FF2B5EF4-FFF2-40B4-BE49-F238E27FC236}">
                  <a16:creationId xmlns:a16="http://schemas.microsoft.com/office/drawing/2014/main" id="{B3609B35-237E-4B32-A8FC-4D53FCAA4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1752"/>
              <a:ext cx="1927" cy="521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rgbClr val="808080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800"/>
            </a:p>
          </p:txBody>
        </p:sp>
        <p:sp>
          <p:nvSpPr>
            <p:cNvPr id="20511" name="Text Box 51">
              <a:extLst>
                <a:ext uri="{FF2B5EF4-FFF2-40B4-BE49-F238E27FC236}">
                  <a16:creationId xmlns:a16="http://schemas.microsoft.com/office/drawing/2014/main" id="{7DA4E5FC-8BD8-45B4-835A-5AFB66B9B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1888"/>
              <a:ext cx="17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ko-KR" altLang="en-US" sz="18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관점</a:t>
              </a:r>
              <a:r>
                <a:rPr lang="en-US" altLang="ko-KR" sz="18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8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비용</a:t>
              </a:r>
            </a:p>
          </p:txBody>
        </p:sp>
      </p:grpSp>
      <p:grpSp>
        <p:nvGrpSpPr>
          <p:cNvPr id="20493" name="Group 64">
            <a:extLst>
              <a:ext uri="{FF2B5EF4-FFF2-40B4-BE49-F238E27FC236}">
                <a16:creationId xmlns:a16="http://schemas.microsoft.com/office/drawing/2014/main" id="{7798E2E1-4A22-4BFA-9BCC-C071E6BD6782}"/>
              </a:ext>
            </a:extLst>
          </p:cNvPr>
          <p:cNvGrpSpPr>
            <a:grpSpLocks/>
          </p:cNvGrpSpPr>
          <p:nvPr/>
        </p:nvGrpSpPr>
        <p:grpSpPr bwMode="auto">
          <a:xfrm>
            <a:off x="5292727" y="1196977"/>
            <a:ext cx="3311525" cy="4968875"/>
            <a:chOff x="3334" y="754"/>
            <a:chExt cx="2086" cy="3130"/>
          </a:xfrm>
        </p:grpSpPr>
        <p:grpSp>
          <p:nvGrpSpPr>
            <p:cNvPr id="20495" name="Group 62">
              <a:extLst>
                <a:ext uri="{FF2B5EF4-FFF2-40B4-BE49-F238E27FC236}">
                  <a16:creationId xmlns:a16="http://schemas.microsoft.com/office/drawing/2014/main" id="{60E190DB-581E-449B-8097-0969F955BA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4" y="754"/>
              <a:ext cx="2086" cy="453"/>
              <a:chOff x="3334" y="754"/>
              <a:chExt cx="2086" cy="453"/>
            </a:xfrm>
          </p:grpSpPr>
          <p:sp>
            <p:nvSpPr>
              <p:cNvPr id="20508" name="Rectangle 34">
                <a:extLst>
                  <a:ext uri="{FF2B5EF4-FFF2-40B4-BE49-F238E27FC236}">
                    <a16:creationId xmlns:a16="http://schemas.microsoft.com/office/drawing/2014/main" id="{67E3E006-618B-48F2-967F-1B8C5222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4" y="754"/>
                <a:ext cx="2086" cy="4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B7DBFF"/>
                  </a:gs>
                </a:gsLst>
                <a:lin ang="18900000" scaled="1"/>
              </a:gradFill>
              <a:ln w="9525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/>
              </a:p>
            </p:txBody>
          </p:sp>
          <p:sp>
            <p:nvSpPr>
              <p:cNvPr id="20509" name="Text Box 38">
                <a:extLst>
                  <a:ext uri="{FF2B5EF4-FFF2-40B4-BE49-F238E27FC236}">
                    <a16:creationId xmlns:a16="http://schemas.microsoft.com/office/drawing/2014/main" id="{060FEB17-9913-412A-92FB-A68AF6DAF2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79" y="845"/>
                <a:ext cx="204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ko-KR" sz="2000">
                    <a:solidFill>
                      <a:srgbClr val="FF33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Performance-based HRD</a:t>
                </a:r>
              </a:p>
            </p:txBody>
          </p:sp>
        </p:grpSp>
        <p:grpSp>
          <p:nvGrpSpPr>
            <p:cNvPr id="20496" name="Group 63">
              <a:extLst>
                <a:ext uri="{FF2B5EF4-FFF2-40B4-BE49-F238E27FC236}">
                  <a16:creationId xmlns:a16="http://schemas.microsoft.com/office/drawing/2014/main" id="{499AA7FC-E60C-4D6D-A8D6-E1AE61D0A4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4" y="1207"/>
              <a:ext cx="2086" cy="2677"/>
              <a:chOff x="3334" y="1207"/>
              <a:chExt cx="2086" cy="2677"/>
            </a:xfrm>
          </p:grpSpPr>
          <p:sp>
            <p:nvSpPr>
              <p:cNvPr id="20497" name="Rectangle 35">
                <a:extLst>
                  <a:ext uri="{FF2B5EF4-FFF2-40B4-BE49-F238E27FC236}">
                    <a16:creationId xmlns:a16="http://schemas.microsoft.com/office/drawing/2014/main" id="{87C9822F-ADBA-4046-AE43-CBD8D2C92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4" y="1207"/>
                <a:ext cx="2086" cy="2677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B7DBFF"/>
                  </a:gs>
                </a:gsLst>
                <a:lin ang="18900000" scaled="1"/>
              </a:gradFill>
              <a:ln w="25400">
                <a:solidFill>
                  <a:srgbClr val="808080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/>
              </a:p>
            </p:txBody>
          </p:sp>
          <p:sp>
            <p:nvSpPr>
              <p:cNvPr id="20498" name="Text Box 40">
                <a:extLst>
                  <a:ext uri="{FF2B5EF4-FFF2-40B4-BE49-F238E27FC236}">
                    <a16:creationId xmlns:a16="http://schemas.microsoft.com/office/drawing/2014/main" id="{D74B3597-C7B8-4112-B7CD-366E6131AE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1298"/>
                <a:ext cx="140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ko-KR" sz="240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Performance</a:t>
                </a:r>
              </a:p>
            </p:txBody>
          </p:sp>
          <p:grpSp>
            <p:nvGrpSpPr>
              <p:cNvPr id="20499" name="Group 52">
                <a:extLst>
                  <a:ext uri="{FF2B5EF4-FFF2-40B4-BE49-F238E27FC236}">
                    <a16:creationId xmlns:a16="http://schemas.microsoft.com/office/drawing/2014/main" id="{C3343F1B-4343-4C28-9C1B-11DFA9C8BA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24" y="1797"/>
                <a:ext cx="1927" cy="521"/>
                <a:chOff x="385" y="1752"/>
                <a:chExt cx="1927" cy="521"/>
              </a:xfrm>
            </p:grpSpPr>
            <p:sp>
              <p:nvSpPr>
                <p:cNvPr id="20506" name="Rectangle 53">
                  <a:extLst>
                    <a:ext uri="{FF2B5EF4-FFF2-40B4-BE49-F238E27FC236}">
                      <a16:creationId xmlns:a16="http://schemas.microsoft.com/office/drawing/2014/main" id="{5609F498-1DE1-4F1B-B43D-6363396F7D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" y="1752"/>
                  <a:ext cx="1927" cy="521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808080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ko-KR" sz="1800"/>
                </a:p>
              </p:txBody>
            </p:sp>
            <p:sp>
              <p:nvSpPr>
                <p:cNvPr id="20507" name="Text Box 54">
                  <a:extLst>
                    <a:ext uri="{FF2B5EF4-FFF2-40B4-BE49-F238E27FC236}">
                      <a16:creationId xmlns:a16="http://schemas.microsoft.com/office/drawing/2014/main" id="{884245E0-6DB8-4EF5-A8CE-DFE324300FA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6" y="1888"/>
                  <a:ext cx="1724" cy="23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ko-KR" altLang="en-US" sz="180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조직의 성과 향상</a:t>
                  </a:r>
                </a:p>
              </p:txBody>
            </p:sp>
          </p:grpSp>
          <p:grpSp>
            <p:nvGrpSpPr>
              <p:cNvPr id="20500" name="Group 55">
                <a:extLst>
                  <a:ext uri="{FF2B5EF4-FFF2-40B4-BE49-F238E27FC236}">
                    <a16:creationId xmlns:a16="http://schemas.microsoft.com/office/drawing/2014/main" id="{566B14A1-5B4D-44E1-B61B-5A9C935928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24" y="2478"/>
                <a:ext cx="1927" cy="521"/>
                <a:chOff x="385" y="1752"/>
                <a:chExt cx="1927" cy="521"/>
              </a:xfrm>
            </p:grpSpPr>
            <p:sp>
              <p:nvSpPr>
                <p:cNvPr id="20504" name="Rectangle 56">
                  <a:extLst>
                    <a:ext uri="{FF2B5EF4-FFF2-40B4-BE49-F238E27FC236}">
                      <a16:creationId xmlns:a16="http://schemas.microsoft.com/office/drawing/2014/main" id="{0EE2E526-6D29-4A0F-815B-939B8E8A8E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" y="1752"/>
                  <a:ext cx="1927" cy="521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808080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ko-KR" sz="1800"/>
                </a:p>
              </p:txBody>
            </p:sp>
            <p:sp>
              <p:nvSpPr>
                <p:cNvPr id="20505" name="Text Box 57">
                  <a:extLst>
                    <a:ext uri="{FF2B5EF4-FFF2-40B4-BE49-F238E27FC236}">
                      <a16:creationId xmlns:a16="http://schemas.microsoft.com/office/drawing/2014/main" id="{927DA287-6007-4D5F-A64F-460A9F9D26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6" y="1888"/>
                  <a:ext cx="1724" cy="23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ko-KR" altLang="en-US" sz="180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실행주체</a:t>
                  </a:r>
                  <a:r>
                    <a:rPr lang="en-US" altLang="ko-KR" sz="180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: </a:t>
                  </a:r>
                  <a:r>
                    <a:rPr lang="ko-KR" altLang="en-US" sz="180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전체 부서</a:t>
                  </a:r>
                </a:p>
              </p:txBody>
            </p:sp>
          </p:grpSp>
          <p:grpSp>
            <p:nvGrpSpPr>
              <p:cNvPr id="20501" name="Group 58">
                <a:extLst>
                  <a:ext uri="{FF2B5EF4-FFF2-40B4-BE49-F238E27FC236}">
                    <a16:creationId xmlns:a16="http://schemas.microsoft.com/office/drawing/2014/main" id="{45DA067B-4E7B-407A-9EFC-71FC8B2826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24" y="3158"/>
                <a:ext cx="1927" cy="521"/>
                <a:chOff x="385" y="1752"/>
                <a:chExt cx="1927" cy="521"/>
              </a:xfrm>
            </p:grpSpPr>
            <p:sp>
              <p:nvSpPr>
                <p:cNvPr id="20502" name="Rectangle 59">
                  <a:extLst>
                    <a:ext uri="{FF2B5EF4-FFF2-40B4-BE49-F238E27FC236}">
                      <a16:creationId xmlns:a16="http://schemas.microsoft.com/office/drawing/2014/main" id="{F59ACE7E-E535-44C9-815E-E60F17F716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" y="1752"/>
                  <a:ext cx="1927" cy="521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808080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ko-KR" sz="1800"/>
                </a:p>
              </p:txBody>
            </p:sp>
            <p:sp>
              <p:nvSpPr>
                <p:cNvPr id="20503" name="Text Box 60">
                  <a:extLst>
                    <a:ext uri="{FF2B5EF4-FFF2-40B4-BE49-F238E27FC236}">
                      <a16:creationId xmlns:a16="http://schemas.microsoft.com/office/drawing/2014/main" id="{72544BD8-B01F-478B-AF67-821AB057D7E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6" y="1888"/>
                  <a:ext cx="1724" cy="23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ko-KR" altLang="en-US" sz="180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관점</a:t>
                  </a:r>
                  <a:r>
                    <a:rPr lang="en-US" altLang="ko-KR" sz="180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: </a:t>
                  </a:r>
                  <a:r>
                    <a:rPr lang="ko-KR" altLang="en-US" sz="180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투자</a:t>
                  </a:r>
                </a:p>
              </p:txBody>
            </p:sp>
          </p:grpSp>
        </p:grpSp>
      </p:grpSp>
      <p:pic>
        <p:nvPicPr>
          <p:cNvPr id="20494" name="Picture 65" descr="027">
            <a:extLst>
              <a:ext uri="{FF2B5EF4-FFF2-40B4-BE49-F238E27FC236}">
                <a16:creationId xmlns:a16="http://schemas.microsoft.com/office/drawing/2014/main" id="{3BFA0204-8106-425E-A1AC-96BD561C0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2781300"/>
            <a:ext cx="1296988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template04_2">
            <a:extLst>
              <a:ext uri="{FF2B5EF4-FFF2-40B4-BE49-F238E27FC236}">
                <a16:creationId xmlns:a16="http://schemas.microsoft.com/office/drawing/2014/main" id="{4F743D83-4123-45FC-A854-E795CB68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3">
            <a:extLst>
              <a:ext uri="{FF2B5EF4-FFF2-40B4-BE49-F238E27FC236}">
                <a16:creationId xmlns:a16="http://schemas.microsoft.com/office/drawing/2014/main" id="{3EB77D9F-B03B-40F8-BE24-76810E2D5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13" y="4191000"/>
            <a:ext cx="184150" cy="579438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</a:pPr>
            <a:endParaRPr lang="ko-KR" altLang="ko-KR" sz="3200"/>
          </a:p>
        </p:txBody>
      </p:sp>
      <p:sp>
        <p:nvSpPr>
          <p:cNvPr id="21508" name="Line 4">
            <a:extLst>
              <a:ext uri="{FF2B5EF4-FFF2-40B4-BE49-F238E27FC236}">
                <a16:creationId xmlns:a16="http://schemas.microsoft.com/office/drawing/2014/main" id="{C5995746-5A2B-4613-8A60-E440A3F8AE3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24625"/>
            <a:ext cx="9144000" cy="0"/>
          </a:xfrm>
          <a:prstGeom prst="line">
            <a:avLst/>
          </a:prstGeom>
          <a:noFill/>
          <a:ln w="3175" cap="rnd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509" name="Text Box 5">
            <a:extLst>
              <a:ext uri="{FF2B5EF4-FFF2-40B4-BE49-F238E27FC236}">
                <a16:creationId xmlns:a16="http://schemas.microsoft.com/office/drawing/2014/main" id="{AF4BDD44-6F33-47EC-8A8F-4EAC1781D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6524627"/>
            <a:ext cx="3529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BankGothic Md BT" pitchFamily="34" charset="0"/>
                <a:ea typeface="맑은 고딕" panose="020B0503020000020004" pitchFamily="50" charset="-127"/>
              </a:rPr>
              <a:t>HRD </a:t>
            </a:r>
            <a:r>
              <a:rPr lang="ko-KR" altLang="en-US" sz="1000">
                <a:latin typeface="BankGothic Md BT" pitchFamily="34" charset="0"/>
                <a:ea typeface="맑은 고딕" panose="020B0503020000020004" pitchFamily="50" charset="-127"/>
              </a:rPr>
              <a:t>노하우 </a:t>
            </a:r>
            <a:r>
              <a:rPr lang="en-US" altLang="ko-KR" sz="1000">
                <a:latin typeface="BankGothic Md BT" pitchFamily="34" charset="0"/>
                <a:ea typeface="맑은 고딕" panose="020B0503020000020004" pitchFamily="50" charset="-127"/>
              </a:rPr>
              <a:t>Consulting</a:t>
            </a:r>
          </a:p>
        </p:txBody>
      </p:sp>
      <p:grpSp>
        <p:nvGrpSpPr>
          <p:cNvPr id="21510" name="Group 6">
            <a:extLst>
              <a:ext uri="{FF2B5EF4-FFF2-40B4-BE49-F238E27FC236}">
                <a16:creationId xmlns:a16="http://schemas.microsoft.com/office/drawing/2014/main" id="{1E39AE95-2AD2-4519-9408-DE5F1498AC88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grpSp>
          <p:nvGrpSpPr>
            <p:cNvPr id="21551" name="Group 7">
              <a:extLst>
                <a:ext uri="{FF2B5EF4-FFF2-40B4-BE49-F238E27FC236}">
                  <a16:creationId xmlns:a16="http://schemas.microsoft.com/office/drawing/2014/main" id="{7A4807DB-886E-485A-AD64-B18761156C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91"/>
              <a:ext cx="2863" cy="327"/>
              <a:chOff x="198" y="91"/>
              <a:chExt cx="2863" cy="327"/>
            </a:xfrm>
          </p:grpSpPr>
          <p:sp>
            <p:nvSpPr>
              <p:cNvPr id="21553" name="Text Box 8">
                <a:extLst>
                  <a:ext uri="{FF2B5EF4-FFF2-40B4-BE49-F238E27FC236}">
                    <a16:creationId xmlns:a16="http://schemas.microsoft.com/office/drawing/2014/main" id="{4D8B29BA-1F2A-4DA5-82BD-ED43F24746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4" y="91"/>
                <a:ext cx="2637" cy="32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50000"/>
                  </a:spcBef>
                </a:pPr>
                <a:r>
                  <a:rPr lang="ko-KR" altLang="en-US">
                    <a:latin typeface="Verdana" panose="020B0604030504040204" pitchFamily="34" charset="0"/>
                  </a:rPr>
                  <a:t>국내사례</a:t>
                </a:r>
              </a:p>
            </p:txBody>
          </p:sp>
          <p:grpSp>
            <p:nvGrpSpPr>
              <p:cNvPr id="21554" name="Group 9">
                <a:extLst>
                  <a:ext uri="{FF2B5EF4-FFF2-40B4-BE49-F238E27FC236}">
                    <a16:creationId xmlns:a16="http://schemas.microsoft.com/office/drawing/2014/main" id="{FAD7B079-FD49-484E-944D-01AE6473C7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8" y="163"/>
                <a:ext cx="181" cy="172"/>
                <a:chOff x="385" y="845"/>
                <a:chExt cx="1094" cy="1044"/>
              </a:xfrm>
            </p:grpSpPr>
            <p:sp>
              <p:nvSpPr>
                <p:cNvPr id="21555" name="Oval 10">
                  <a:extLst>
                    <a:ext uri="{FF2B5EF4-FFF2-40B4-BE49-F238E27FC236}">
                      <a16:creationId xmlns:a16="http://schemas.microsoft.com/office/drawing/2014/main" id="{CECED632-885F-4A5B-91DF-4CDB368BF0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85" y="1594"/>
                  <a:ext cx="907" cy="295"/>
                </a:xfrm>
                <a:prstGeom prst="ellipse">
                  <a:avLst/>
                </a:prstGeom>
                <a:solidFill>
                  <a:srgbClr val="B2B2B2">
                    <a:alpha val="30196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56" name="Oval 11">
                  <a:extLst>
                    <a:ext uri="{FF2B5EF4-FFF2-40B4-BE49-F238E27FC236}">
                      <a16:creationId xmlns:a16="http://schemas.microsoft.com/office/drawing/2014/main" id="{6F2875FD-4161-4358-BD61-54E033320D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0" y="845"/>
                  <a:ext cx="999" cy="100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57" name="Oval 12">
                  <a:extLst>
                    <a:ext uri="{FF2B5EF4-FFF2-40B4-BE49-F238E27FC236}">
                      <a16:creationId xmlns:a16="http://schemas.microsoft.com/office/drawing/2014/main" id="{24A7F3C1-9A2F-42FB-879F-E6EFCD1FEF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92" y="851"/>
                  <a:ext cx="976" cy="97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00">
                        <a:alpha val="0"/>
                      </a:srgbClr>
                    </a:gs>
                    <a:gs pos="100000">
                      <a:srgbClr val="FFFFA6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58" name="Oval 13">
                  <a:extLst>
                    <a:ext uri="{FF2B5EF4-FFF2-40B4-BE49-F238E27FC236}">
                      <a16:creationId xmlns:a16="http://schemas.microsoft.com/office/drawing/2014/main" id="{E1C42BE9-7BEB-40CF-BD12-175292219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16" y="860"/>
                  <a:ext cx="928" cy="91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ACA00"/>
                    </a:gs>
                    <a:gs pos="100000">
                      <a:srgbClr val="FFFF00">
                        <a:alpha val="4800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59" name="Oval 14">
                  <a:extLst>
                    <a:ext uri="{FF2B5EF4-FFF2-40B4-BE49-F238E27FC236}">
                      <a16:creationId xmlns:a16="http://schemas.microsoft.com/office/drawing/2014/main" id="{88A5ABE5-94F2-4B5E-B014-57E274D007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67" y="886"/>
                  <a:ext cx="826" cy="74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FFFF00">
                        <a:alpha val="37999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21552" name="Line 15">
              <a:extLst>
                <a:ext uri="{FF2B5EF4-FFF2-40B4-BE49-F238E27FC236}">
                  <a16:creationId xmlns:a16="http://schemas.microsoft.com/office/drawing/2014/main" id="{9C5C1123-291E-413E-9ED3-164490FFBE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1511" name="Rectangle 27">
            <a:extLst>
              <a:ext uri="{FF2B5EF4-FFF2-40B4-BE49-F238E27FC236}">
                <a16:creationId xmlns:a16="http://schemas.microsoft.com/office/drawing/2014/main" id="{4CB6C7E7-7820-4D2B-99B8-DB4340DB8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36" y="1568641"/>
            <a:ext cx="184731" cy="55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ko-KR" altLang="en-US" sz="28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3447" name="Group 199">
            <a:extLst>
              <a:ext uri="{FF2B5EF4-FFF2-40B4-BE49-F238E27FC236}">
                <a16:creationId xmlns:a16="http://schemas.microsoft.com/office/drawing/2014/main" id="{715DC71A-7363-4FB9-B0A6-2D2441F5B9F3}"/>
              </a:ext>
            </a:extLst>
          </p:cNvPr>
          <p:cNvGraphicFramePr>
            <a:graphicFrameLocks noGrp="1"/>
          </p:cNvGraphicFramePr>
          <p:nvPr/>
        </p:nvGraphicFramePr>
        <p:xfrm>
          <a:off x="539752" y="1412877"/>
          <a:ext cx="7991475" cy="3673475"/>
        </p:xfrm>
        <a:graphic>
          <a:graphicData uri="http://schemas.openxmlformats.org/drawingml/2006/table">
            <a:tbl>
              <a:tblPr/>
              <a:tblGrid>
                <a:gridCol w="522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주제영역</a:t>
                      </a:r>
                      <a:endParaRPr kumimoji="1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운영 회차</a:t>
                      </a:r>
                      <a:endParaRPr kumimoji="1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세션 수</a:t>
                      </a:r>
                      <a:endParaRPr kumimoji="1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• ASTD </a:t>
                      </a: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컨퍼런스와 해외 </a:t>
                      </a: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HRD </a:t>
                      </a: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동향</a:t>
                      </a: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• </a:t>
                      </a: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교육훈련의 평가와 성과측정 방안</a:t>
                      </a: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• </a:t>
                      </a: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핵심역량모델링과 </a:t>
                      </a: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HRD</a:t>
                      </a: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의 전략적 활용</a:t>
                      </a: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19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• Global </a:t>
                      </a: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우량기업의 </a:t>
                      </a: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HRD</a:t>
                      </a: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전략과 교육시스템</a:t>
                      </a: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• HRD </a:t>
                      </a: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조직의 비전과 스텝의 역량강화</a:t>
                      </a: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• </a:t>
                      </a: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이러닝 활성화를 위한 블렌디드 러닝</a:t>
                      </a: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8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• </a:t>
                      </a: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액션러닝 중심 기업교육과 </a:t>
                      </a: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HRD</a:t>
                      </a: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전략</a:t>
                      </a: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1" lang="en-US" altLang="ko-K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1550" name="Text Box 198">
            <a:extLst>
              <a:ext uri="{FF2B5EF4-FFF2-40B4-BE49-F238E27FC236}">
                <a16:creationId xmlns:a16="http://schemas.microsoft.com/office/drawing/2014/main" id="{5B8E69B9-55CB-43C0-8A3F-549BCFFD2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40" y="5516565"/>
            <a:ext cx="4321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ko-KR" altLang="en-US" sz="2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</a:t>
            </a:r>
            <a:r>
              <a:rPr lang="en-US" altLang="ko-KR" sz="2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</a:t>
            </a:r>
            <a:r>
              <a:rPr lang="en-US" altLang="ko-KR" sz="2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HRD</a:t>
            </a:r>
            <a:r>
              <a:rPr lang="ko-KR" altLang="en-US" sz="20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협회 포럼 기준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template04_2">
            <a:extLst>
              <a:ext uri="{FF2B5EF4-FFF2-40B4-BE49-F238E27FC236}">
                <a16:creationId xmlns:a16="http://schemas.microsoft.com/office/drawing/2014/main" id="{70D61AAB-EB1A-405C-B227-38938C21B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3">
            <a:extLst>
              <a:ext uri="{FF2B5EF4-FFF2-40B4-BE49-F238E27FC236}">
                <a16:creationId xmlns:a16="http://schemas.microsoft.com/office/drawing/2014/main" id="{8BDEA1B0-384C-4479-B79D-751B6E6DE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13" y="4191000"/>
            <a:ext cx="184150" cy="579438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</a:pPr>
            <a:endParaRPr lang="ko-KR" altLang="ko-KR" sz="3200"/>
          </a:p>
        </p:txBody>
      </p:sp>
      <p:sp>
        <p:nvSpPr>
          <p:cNvPr id="22532" name="Line 4">
            <a:extLst>
              <a:ext uri="{FF2B5EF4-FFF2-40B4-BE49-F238E27FC236}">
                <a16:creationId xmlns:a16="http://schemas.microsoft.com/office/drawing/2014/main" id="{CED08E6F-B033-4574-BEBF-75AC656BE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24625"/>
            <a:ext cx="9144000" cy="0"/>
          </a:xfrm>
          <a:prstGeom prst="line">
            <a:avLst/>
          </a:prstGeom>
          <a:noFill/>
          <a:ln w="3175" cap="rnd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483C24F0-598F-437C-AF20-6BC5562F7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6524627"/>
            <a:ext cx="3529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BankGothic Md BT" pitchFamily="34" charset="0"/>
                <a:ea typeface="맑은 고딕" panose="020B0503020000020004" pitchFamily="50" charset="-127"/>
              </a:rPr>
              <a:t>HRD </a:t>
            </a:r>
            <a:r>
              <a:rPr lang="ko-KR" altLang="en-US" sz="1000">
                <a:latin typeface="BankGothic Md BT" pitchFamily="34" charset="0"/>
                <a:ea typeface="맑은 고딕" panose="020B0503020000020004" pitchFamily="50" charset="-127"/>
              </a:rPr>
              <a:t>노하우 </a:t>
            </a:r>
            <a:r>
              <a:rPr lang="en-US" altLang="ko-KR" sz="1000">
                <a:latin typeface="BankGothic Md BT" pitchFamily="34" charset="0"/>
                <a:ea typeface="맑은 고딕" panose="020B0503020000020004" pitchFamily="50" charset="-127"/>
              </a:rPr>
              <a:t>Consulting</a:t>
            </a:r>
          </a:p>
        </p:txBody>
      </p:sp>
      <p:pic>
        <p:nvPicPr>
          <p:cNvPr id="22534" name="Picture 25" descr="PPP_CLIP_CLI_Globe01">
            <a:extLst>
              <a:ext uri="{FF2B5EF4-FFF2-40B4-BE49-F238E27FC236}">
                <a16:creationId xmlns:a16="http://schemas.microsoft.com/office/drawing/2014/main" id="{E3243249-011C-4017-968C-28E2B1673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924175"/>
            <a:ext cx="2736850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535" name="Group 26">
            <a:extLst>
              <a:ext uri="{FF2B5EF4-FFF2-40B4-BE49-F238E27FC236}">
                <a16:creationId xmlns:a16="http://schemas.microsoft.com/office/drawing/2014/main" id="{C78D1E31-A296-4B99-93E2-8679FC6D664A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grpSp>
          <p:nvGrpSpPr>
            <p:cNvPr id="22558" name="Group 27">
              <a:extLst>
                <a:ext uri="{FF2B5EF4-FFF2-40B4-BE49-F238E27FC236}">
                  <a16:creationId xmlns:a16="http://schemas.microsoft.com/office/drawing/2014/main" id="{A177AB2E-60DF-4C43-8700-D3CF6327A8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91"/>
              <a:ext cx="2863" cy="327"/>
              <a:chOff x="198" y="91"/>
              <a:chExt cx="2863" cy="327"/>
            </a:xfrm>
          </p:grpSpPr>
          <p:sp>
            <p:nvSpPr>
              <p:cNvPr id="22560" name="Text Box 28">
                <a:extLst>
                  <a:ext uri="{FF2B5EF4-FFF2-40B4-BE49-F238E27FC236}">
                    <a16:creationId xmlns:a16="http://schemas.microsoft.com/office/drawing/2014/main" id="{3B8848F1-373B-4A34-90F9-664E7A0F39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4" y="91"/>
                <a:ext cx="2637" cy="32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ctr" latinLnBrk="1">
                  <a:lnSpc>
                    <a:spcPct val="120000"/>
                  </a:lnSpc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50000"/>
                  </a:spcBef>
                </a:pPr>
                <a:r>
                  <a:rPr lang="ko-KR" altLang="en-US"/>
                  <a:t>국내 </a:t>
                </a:r>
                <a:r>
                  <a:rPr lang="en-US" altLang="ko-KR"/>
                  <a:t>HRD </a:t>
                </a:r>
                <a:r>
                  <a:rPr lang="ko-KR" altLang="en-US"/>
                  <a:t>트렌드</a:t>
                </a:r>
              </a:p>
            </p:txBody>
          </p:sp>
          <p:grpSp>
            <p:nvGrpSpPr>
              <p:cNvPr id="22561" name="Group 29">
                <a:extLst>
                  <a:ext uri="{FF2B5EF4-FFF2-40B4-BE49-F238E27FC236}">
                    <a16:creationId xmlns:a16="http://schemas.microsoft.com/office/drawing/2014/main" id="{54B16D9D-3CC2-4B3C-879F-E3F0FE811D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8" y="163"/>
                <a:ext cx="181" cy="172"/>
                <a:chOff x="385" y="845"/>
                <a:chExt cx="1094" cy="1044"/>
              </a:xfrm>
            </p:grpSpPr>
            <p:sp>
              <p:nvSpPr>
                <p:cNvPr id="22562" name="Oval 30">
                  <a:extLst>
                    <a:ext uri="{FF2B5EF4-FFF2-40B4-BE49-F238E27FC236}">
                      <a16:creationId xmlns:a16="http://schemas.microsoft.com/office/drawing/2014/main" id="{E62AB631-BA55-4B3B-87BD-8C1BB1C18E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85" y="1594"/>
                  <a:ext cx="907" cy="295"/>
                </a:xfrm>
                <a:prstGeom prst="ellipse">
                  <a:avLst/>
                </a:prstGeom>
                <a:solidFill>
                  <a:srgbClr val="B2B2B2">
                    <a:alpha val="30196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563" name="Oval 31">
                  <a:extLst>
                    <a:ext uri="{FF2B5EF4-FFF2-40B4-BE49-F238E27FC236}">
                      <a16:creationId xmlns:a16="http://schemas.microsoft.com/office/drawing/2014/main" id="{4A029A07-FD04-49FF-99F3-E2C48199EF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0" y="845"/>
                  <a:ext cx="999" cy="100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564" name="Oval 32">
                  <a:extLst>
                    <a:ext uri="{FF2B5EF4-FFF2-40B4-BE49-F238E27FC236}">
                      <a16:creationId xmlns:a16="http://schemas.microsoft.com/office/drawing/2014/main" id="{BE237228-007C-4966-826A-707E82679F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92" y="851"/>
                  <a:ext cx="976" cy="97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00">
                        <a:alpha val="0"/>
                      </a:srgbClr>
                    </a:gs>
                    <a:gs pos="100000">
                      <a:srgbClr val="FFFFA6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565" name="Oval 33">
                  <a:extLst>
                    <a:ext uri="{FF2B5EF4-FFF2-40B4-BE49-F238E27FC236}">
                      <a16:creationId xmlns:a16="http://schemas.microsoft.com/office/drawing/2014/main" id="{AD55F339-1D3B-45A4-A585-C39A27BA81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16" y="860"/>
                  <a:ext cx="928" cy="91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ACA00"/>
                    </a:gs>
                    <a:gs pos="100000">
                      <a:srgbClr val="FFFF00">
                        <a:alpha val="4800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566" name="Oval 34">
                  <a:extLst>
                    <a:ext uri="{FF2B5EF4-FFF2-40B4-BE49-F238E27FC236}">
                      <a16:creationId xmlns:a16="http://schemas.microsoft.com/office/drawing/2014/main" id="{CF4E6472-40EF-46FA-9A72-751AD3AB0C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67" y="886"/>
                  <a:ext cx="826" cy="74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FFFF00">
                        <a:alpha val="37999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22559" name="Line 35">
              <a:extLst>
                <a:ext uri="{FF2B5EF4-FFF2-40B4-BE49-F238E27FC236}">
                  <a16:creationId xmlns:a16="http://schemas.microsoft.com/office/drawing/2014/main" id="{087650C0-FA95-4D8D-94E6-6CC4F12CBE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2536" name="Group 36">
            <a:extLst>
              <a:ext uri="{FF2B5EF4-FFF2-40B4-BE49-F238E27FC236}">
                <a16:creationId xmlns:a16="http://schemas.microsoft.com/office/drawing/2014/main" id="{05E4F149-8F16-4E59-ADB5-7A690CDA1847}"/>
              </a:ext>
            </a:extLst>
          </p:cNvPr>
          <p:cNvGrpSpPr>
            <a:grpSpLocks/>
          </p:cNvGrpSpPr>
          <p:nvPr/>
        </p:nvGrpSpPr>
        <p:grpSpPr bwMode="auto">
          <a:xfrm>
            <a:off x="3851277" y="1412877"/>
            <a:ext cx="3960813" cy="4132263"/>
            <a:chOff x="3107" y="1071"/>
            <a:chExt cx="2041" cy="2603"/>
          </a:xfrm>
        </p:grpSpPr>
        <p:grpSp>
          <p:nvGrpSpPr>
            <p:cNvPr id="22538" name="Group 37">
              <a:extLst>
                <a:ext uri="{FF2B5EF4-FFF2-40B4-BE49-F238E27FC236}">
                  <a16:creationId xmlns:a16="http://schemas.microsoft.com/office/drawing/2014/main" id="{C8DA80DE-2A5B-49E4-998E-1A20B95DD0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07" y="1071"/>
              <a:ext cx="2041" cy="1242"/>
              <a:chOff x="3107" y="904"/>
              <a:chExt cx="2041" cy="1242"/>
            </a:xfrm>
          </p:grpSpPr>
          <p:grpSp>
            <p:nvGrpSpPr>
              <p:cNvPr id="22549" name="Group 38">
                <a:extLst>
                  <a:ext uri="{FF2B5EF4-FFF2-40B4-BE49-F238E27FC236}">
                    <a16:creationId xmlns:a16="http://schemas.microsoft.com/office/drawing/2014/main" id="{1105CF93-8BD1-4261-A91F-D407FBB7FD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07" y="904"/>
                <a:ext cx="2041" cy="349"/>
                <a:chOff x="3107" y="904"/>
                <a:chExt cx="2041" cy="349"/>
              </a:xfrm>
            </p:grpSpPr>
            <p:sp>
              <p:nvSpPr>
                <p:cNvPr id="57383" name="AutoShape 39">
                  <a:extLst>
                    <a:ext uri="{FF2B5EF4-FFF2-40B4-BE49-F238E27FC236}">
                      <a16:creationId xmlns:a16="http://schemas.microsoft.com/office/drawing/2014/main" id="{068A98A9-2399-4502-9070-AD5B1B39EE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904"/>
                  <a:ext cx="2041" cy="349"/>
                </a:xfrm>
                <a:prstGeom prst="roundRect">
                  <a:avLst>
                    <a:gd name="adj" fmla="val 8676"/>
                  </a:avLst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85882"/>
                        <a:invGamma/>
                      </a:schemeClr>
                    </a:gs>
                  </a:gsLst>
                  <a:lin ang="5400000" scaled="1"/>
                </a:gradFill>
                <a:ln w="12700" algn="ctr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lIns="87313" tIns="44450" rIns="87313" bIns="44450" anchor="ctr"/>
                <a:lstStyle/>
                <a:p>
                  <a:pPr algn="ctr" eaLnBrk="1" latinLnBrk="1" hangingPunct="1">
                    <a:lnSpc>
                      <a:spcPct val="120000"/>
                    </a:lnSpc>
                    <a:defRPr/>
                  </a:pPr>
                  <a:endParaRPr lang="ko-KR" altLang="en-US"/>
                </a:p>
              </p:txBody>
            </p:sp>
            <p:sp>
              <p:nvSpPr>
                <p:cNvPr id="22557" name="AutoShape 40">
                  <a:extLst>
                    <a:ext uri="{FF2B5EF4-FFF2-40B4-BE49-F238E27FC236}">
                      <a16:creationId xmlns:a16="http://schemas.microsoft.com/office/drawing/2014/main" id="{B67B8E94-7FAE-4BFB-8291-39F74C7A1A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4" y="962"/>
                  <a:ext cx="1262" cy="232"/>
                </a:xfrm>
                <a:prstGeom prst="roundRect">
                  <a:avLst>
                    <a:gd name="adj" fmla="val 16667"/>
                  </a:avLst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algn="ctr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algn="ctr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algn="ctr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algn="ctr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l" eaLnBrk="1" hangingPunct="1">
                    <a:lnSpc>
                      <a:spcPct val="90000"/>
                    </a:lnSpc>
                  </a:pPr>
                  <a:r>
                    <a:rPr kumimoji="0" lang="ko-KR" altLang="en-US" sz="2400">
                      <a:solidFill>
                        <a:schemeClr val="tx1"/>
                      </a:solidFill>
                    </a:rPr>
                    <a:t>전략적 </a:t>
                  </a:r>
                  <a:r>
                    <a:rPr kumimoji="0" lang="en-US" altLang="ko-KR" sz="2400">
                      <a:solidFill>
                        <a:schemeClr val="tx1"/>
                      </a:solidFill>
                    </a:rPr>
                    <a:t>HRD </a:t>
                  </a:r>
                  <a:r>
                    <a:rPr kumimoji="0" lang="ko-KR" altLang="en-US" sz="2400">
                      <a:solidFill>
                        <a:schemeClr val="tx1"/>
                      </a:solidFill>
                    </a:rPr>
                    <a:t>강조</a:t>
                  </a:r>
                </a:p>
              </p:txBody>
            </p:sp>
          </p:grpSp>
          <p:grpSp>
            <p:nvGrpSpPr>
              <p:cNvPr id="22550" name="Group 41">
                <a:extLst>
                  <a:ext uri="{FF2B5EF4-FFF2-40B4-BE49-F238E27FC236}">
                    <a16:creationId xmlns:a16="http://schemas.microsoft.com/office/drawing/2014/main" id="{84CB7BA5-EAAE-4F94-A43D-9F44D59B21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07" y="1344"/>
                <a:ext cx="2041" cy="349"/>
                <a:chOff x="3107" y="904"/>
                <a:chExt cx="2041" cy="349"/>
              </a:xfrm>
            </p:grpSpPr>
            <p:sp>
              <p:nvSpPr>
                <p:cNvPr id="57386" name="AutoShape 42">
                  <a:extLst>
                    <a:ext uri="{FF2B5EF4-FFF2-40B4-BE49-F238E27FC236}">
                      <a16:creationId xmlns:a16="http://schemas.microsoft.com/office/drawing/2014/main" id="{D9EBA52E-1FE0-41C3-BB1E-B1696B16F8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904"/>
                  <a:ext cx="2041" cy="349"/>
                </a:xfrm>
                <a:prstGeom prst="roundRect">
                  <a:avLst>
                    <a:gd name="adj" fmla="val 8676"/>
                  </a:avLst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85882"/>
                        <a:invGamma/>
                      </a:schemeClr>
                    </a:gs>
                  </a:gsLst>
                  <a:lin ang="5400000" scaled="1"/>
                </a:gradFill>
                <a:ln w="12700" algn="ctr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lIns="87313" tIns="44450" rIns="87313" bIns="44450" anchor="ctr"/>
                <a:lstStyle/>
                <a:p>
                  <a:pPr algn="ctr" eaLnBrk="1" latinLnBrk="1" hangingPunct="1">
                    <a:lnSpc>
                      <a:spcPct val="120000"/>
                    </a:lnSpc>
                    <a:defRPr/>
                  </a:pPr>
                  <a:endParaRPr lang="ko-KR" altLang="en-US"/>
                </a:p>
              </p:txBody>
            </p:sp>
            <p:sp>
              <p:nvSpPr>
                <p:cNvPr id="22555" name="AutoShape 43">
                  <a:extLst>
                    <a:ext uri="{FF2B5EF4-FFF2-40B4-BE49-F238E27FC236}">
                      <a16:creationId xmlns:a16="http://schemas.microsoft.com/office/drawing/2014/main" id="{C9E33B56-01F3-47BC-991F-EBC4FC230C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4" y="962"/>
                  <a:ext cx="866" cy="232"/>
                </a:xfrm>
                <a:prstGeom prst="roundRect">
                  <a:avLst>
                    <a:gd name="adj" fmla="val 16667"/>
                  </a:avLst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algn="ctr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algn="ctr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algn="ctr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algn="ctr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l" eaLnBrk="1" hangingPunct="1">
                    <a:lnSpc>
                      <a:spcPct val="90000"/>
                    </a:lnSpc>
                  </a:pPr>
                  <a:r>
                    <a:rPr kumimoji="0" lang="ko-KR" altLang="en-US" sz="2400">
                      <a:solidFill>
                        <a:schemeClr val="tx1"/>
                      </a:solidFill>
                    </a:rPr>
                    <a:t>리더십 개발</a:t>
                  </a:r>
                </a:p>
              </p:txBody>
            </p:sp>
          </p:grpSp>
          <p:grpSp>
            <p:nvGrpSpPr>
              <p:cNvPr id="22551" name="Group 44">
                <a:extLst>
                  <a:ext uri="{FF2B5EF4-FFF2-40B4-BE49-F238E27FC236}">
                    <a16:creationId xmlns:a16="http://schemas.microsoft.com/office/drawing/2014/main" id="{0F6769F6-25F5-4C40-AAFE-A09FFAA49D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07" y="1797"/>
                <a:ext cx="2041" cy="349"/>
                <a:chOff x="3107" y="904"/>
                <a:chExt cx="2041" cy="349"/>
              </a:xfrm>
            </p:grpSpPr>
            <p:sp>
              <p:nvSpPr>
                <p:cNvPr id="57389" name="AutoShape 45">
                  <a:extLst>
                    <a:ext uri="{FF2B5EF4-FFF2-40B4-BE49-F238E27FC236}">
                      <a16:creationId xmlns:a16="http://schemas.microsoft.com/office/drawing/2014/main" id="{90E09FDF-FD67-42C6-A37A-31F7D54CCE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904"/>
                  <a:ext cx="2041" cy="349"/>
                </a:xfrm>
                <a:prstGeom prst="roundRect">
                  <a:avLst>
                    <a:gd name="adj" fmla="val 8676"/>
                  </a:avLst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85882"/>
                        <a:invGamma/>
                      </a:schemeClr>
                    </a:gs>
                  </a:gsLst>
                  <a:lin ang="5400000" scaled="1"/>
                </a:gradFill>
                <a:ln w="12700" algn="ctr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lIns="87313" tIns="44450" rIns="87313" bIns="44450" anchor="ctr"/>
                <a:lstStyle/>
                <a:p>
                  <a:pPr algn="ctr" eaLnBrk="1" latinLnBrk="1" hangingPunct="1">
                    <a:lnSpc>
                      <a:spcPct val="120000"/>
                    </a:lnSpc>
                    <a:defRPr/>
                  </a:pPr>
                  <a:endParaRPr lang="ko-KR" altLang="en-US"/>
                </a:p>
              </p:txBody>
            </p:sp>
            <p:sp>
              <p:nvSpPr>
                <p:cNvPr id="22553" name="AutoShape 46">
                  <a:extLst>
                    <a:ext uri="{FF2B5EF4-FFF2-40B4-BE49-F238E27FC236}">
                      <a16:creationId xmlns:a16="http://schemas.microsoft.com/office/drawing/2014/main" id="{DB969EDE-806B-472F-B0CC-7DF30EEF08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4" y="962"/>
                  <a:ext cx="1017" cy="232"/>
                </a:xfrm>
                <a:prstGeom prst="roundRect">
                  <a:avLst>
                    <a:gd name="adj" fmla="val 16667"/>
                  </a:avLst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algn="ctr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algn="ctr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algn="ctr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algn="ctr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l" eaLnBrk="1" hangingPunct="1">
                    <a:lnSpc>
                      <a:spcPct val="90000"/>
                    </a:lnSpc>
                  </a:pPr>
                  <a:r>
                    <a:rPr kumimoji="0" lang="ko-KR" altLang="en-US" sz="2400">
                      <a:solidFill>
                        <a:schemeClr val="tx1"/>
                      </a:solidFill>
                    </a:rPr>
                    <a:t>핵심인재 육성</a:t>
                  </a:r>
                </a:p>
              </p:txBody>
            </p:sp>
          </p:grpSp>
        </p:grpSp>
        <p:grpSp>
          <p:nvGrpSpPr>
            <p:cNvPr id="22539" name="Group 47">
              <a:extLst>
                <a:ext uri="{FF2B5EF4-FFF2-40B4-BE49-F238E27FC236}">
                  <a16:creationId xmlns:a16="http://schemas.microsoft.com/office/drawing/2014/main" id="{9434A5F7-046E-41CD-9DAC-42AB24E10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07" y="2432"/>
              <a:ext cx="2041" cy="1242"/>
              <a:chOff x="3107" y="904"/>
              <a:chExt cx="2041" cy="1242"/>
            </a:xfrm>
          </p:grpSpPr>
          <p:grpSp>
            <p:nvGrpSpPr>
              <p:cNvPr id="22540" name="Group 48">
                <a:extLst>
                  <a:ext uri="{FF2B5EF4-FFF2-40B4-BE49-F238E27FC236}">
                    <a16:creationId xmlns:a16="http://schemas.microsoft.com/office/drawing/2014/main" id="{B05A93B9-D29A-4E15-A9A5-5330E398DF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07" y="904"/>
                <a:ext cx="2041" cy="349"/>
                <a:chOff x="3107" y="904"/>
                <a:chExt cx="2041" cy="349"/>
              </a:xfrm>
            </p:grpSpPr>
            <p:sp>
              <p:nvSpPr>
                <p:cNvPr id="57393" name="AutoShape 49">
                  <a:extLst>
                    <a:ext uri="{FF2B5EF4-FFF2-40B4-BE49-F238E27FC236}">
                      <a16:creationId xmlns:a16="http://schemas.microsoft.com/office/drawing/2014/main" id="{09644DAF-616C-4872-9A48-C18070D541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904"/>
                  <a:ext cx="2041" cy="349"/>
                </a:xfrm>
                <a:prstGeom prst="roundRect">
                  <a:avLst>
                    <a:gd name="adj" fmla="val 8676"/>
                  </a:avLst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85882"/>
                        <a:invGamma/>
                      </a:schemeClr>
                    </a:gs>
                  </a:gsLst>
                  <a:lin ang="5400000" scaled="1"/>
                </a:gradFill>
                <a:ln w="12700" algn="ctr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lIns="87313" tIns="44450" rIns="87313" bIns="44450" anchor="ctr"/>
                <a:lstStyle/>
                <a:p>
                  <a:pPr algn="ctr" eaLnBrk="1" latinLnBrk="1" hangingPunct="1">
                    <a:lnSpc>
                      <a:spcPct val="120000"/>
                    </a:lnSpc>
                    <a:defRPr/>
                  </a:pPr>
                  <a:endParaRPr lang="ko-KR" altLang="en-US"/>
                </a:p>
              </p:txBody>
            </p:sp>
            <p:sp>
              <p:nvSpPr>
                <p:cNvPr id="22548" name="AutoShape 50">
                  <a:extLst>
                    <a:ext uri="{FF2B5EF4-FFF2-40B4-BE49-F238E27FC236}">
                      <a16:creationId xmlns:a16="http://schemas.microsoft.com/office/drawing/2014/main" id="{B661CB4A-0A72-4C7B-9A20-6487579A02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4" y="962"/>
                  <a:ext cx="1291" cy="232"/>
                </a:xfrm>
                <a:prstGeom prst="roundRect">
                  <a:avLst>
                    <a:gd name="adj" fmla="val 16667"/>
                  </a:avLst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algn="ctr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algn="ctr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algn="ctr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algn="ctr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l" eaLnBrk="1" hangingPunct="1">
                    <a:lnSpc>
                      <a:spcPct val="90000"/>
                    </a:lnSpc>
                  </a:pPr>
                  <a:r>
                    <a:rPr kumimoji="0" lang="ko-KR" altLang="en-US" sz="2400">
                      <a:solidFill>
                        <a:schemeClr val="tx1"/>
                      </a:solidFill>
                    </a:rPr>
                    <a:t>비 형식 학습 증가</a:t>
                  </a:r>
                </a:p>
              </p:txBody>
            </p:sp>
          </p:grpSp>
          <p:grpSp>
            <p:nvGrpSpPr>
              <p:cNvPr id="22541" name="Group 51">
                <a:extLst>
                  <a:ext uri="{FF2B5EF4-FFF2-40B4-BE49-F238E27FC236}">
                    <a16:creationId xmlns:a16="http://schemas.microsoft.com/office/drawing/2014/main" id="{AE6E9C92-27D9-4279-80E4-EBE58F63D2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07" y="1344"/>
                <a:ext cx="2041" cy="349"/>
                <a:chOff x="3107" y="904"/>
                <a:chExt cx="2041" cy="349"/>
              </a:xfrm>
            </p:grpSpPr>
            <p:sp>
              <p:nvSpPr>
                <p:cNvPr id="57396" name="AutoShape 52">
                  <a:extLst>
                    <a:ext uri="{FF2B5EF4-FFF2-40B4-BE49-F238E27FC236}">
                      <a16:creationId xmlns:a16="http://schemas.microsoft.com/office/drawing/2014/main" id="{229DF066-D0CF-4097-AA10-53B2015F40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904"/>
                  <a:ext cx="2041" cy="349"/>
                </a:xfrm>
                <a:prstGeom prst="roundRect">
                  <a:avLst>
                    <a:gd name="adj" fmla="val 8676"/>
                  </a:avLst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85882"/>
                        <a:invGamma/>
                      </a:schemeClr>
                    </a:gs>
                  </a:gsLst>
                  <a:lin ang="5400000" scaled="1"/>
                </a:gradFill>
                <a:ln w="12700" algn="ctr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lIns="87313" tIns="44450" rIns="87313" bIns="44450" anchor="ctr"/>
                <a:lstStyle/>
                <a:p>
                  <a:pPr algn="ctr" eaLnBrk="1" latinLnBrk="1" hangingPunct="1">
                    <a:lnSpc>
                      <a:spcPct val="120000"/>
                    </a:lnSpc>
                    <a:defRPr/>
                  </a:pPr>
                  <a:endParaRPr lang="ko-KR" altLang="en-US"/>
                </a:p>
              </p:txBody>
            </p:sp>
            <p:sp>
              <p:nvSpPr>
                <p:cNvPr id="22546" name="AutoShape 53">
                  <a:extLst>
                    <a:ext uri="{FF2B5EF4-FFF2-40B4-BE49-F238E27FC236}">
                      <a16:creationId xmlns:a16="http://schemas.microsoft.com/office/drawing/2014/main" id="{10D5E7B4-0318-4477-9549-B9B99B4E3D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4" y="962"/>
                  <a:ext cx="704" cy="232"/>
                </a:xfrm>
                <a:prstGeom prst="roundRect">
                  <a:avLst>
                    <a:gd name="adj" fmla="val 16667"/>
                  </a:avLst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algn="ctr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algn="ctr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algn="ctr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algn="ctr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l" eaLnBrk="1" hangingPunct="1">
                    <a:lnSpc>
                      <a:spcPct val="90000"/>
                    </a:lnSpc>
                  </a:pPr>
                  <a:r>
                    <a:rPr kumimoji="0" lang="ko-KR" altLang="en-US" sz="2400">
                      <a:solidFill>
                        <a:schemeClr val="tx1"/>
                      </a:solidFill>
                    </a:rPr>
                    <a:t>성과 평가</a:t>
                  </a:r>
                </a:p>
              </p:txBody>
            </p:sp>
          </p:grpSp>
          <p:grpSp>
            <p:nvGrpSpPr>
              <p:cNvPr id="22542" name="Group 54">
                <a:extLst>
                  <a:ext uri="{FF2B5EF4-FFF2-40B4-BE49-F238E27FC236}">
                    <a16:creationId xmlns:a16="http://schemas.microsoft.com/office/drawing/2014/main" id="{45A00537-1D3A-4BFD-871A-4021AEFC7A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07" y="1797"/>
                <a:ext cx="2041" cy="349"/>
                <a:chOff x="3107" y="904"/>
                <a:chExt cx="2041" cy="349"/>
              </a:xfrm>
            </p:grpSpPr>
            <p:sp>
              <p:nvSpPr>
                <p:cNvPr id="57399" name="AutoShape 55">
                  <a:extLst>
                    <a:ext uri="{FF2B5EF4-FFF2-40B4-BE49-F238E27FC236}">
                      <a16:creationId xmlns:a16="http://schemas.microsoft.com/office/drawing/2014/main" id="{42FC7199-7072-4667-9A91-ACD5EF60EF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904"/>
                  <a:ext cx="2041" cy="349"/>
                </a:xfrm>
                <a:prstGeom prst="roundRect">
                  <a:avLst>
                    <a:gd name="adj" fmla="val 8676"/>
                  </a:avLst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85882"/>
                        <a:invGamma/>
                      </a:schemeClr>
                    </a:gs>
                  </a:gsLst>
                  <a:lin ang="5400000" scaled="1"/>
                </a:gradFill>
                <a:ln w="12700" algn="ctr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lIns="87313" tIns="44450" rIns="87313" bIns="44450" anchor="ctr"/>
                <a:lstStyle/>
                <a:p>
                  <a:pPr algn="ctr" eaLnBrk="1" latinLnBrk="1" hangingPunct="1">
                    <a:lnSpc>
                      <a:spcPct val="120000"/>
                    </a:lnSpc>
                    <a:defRPr/>
                  </a:pPr>
                  <a:endParaRPr lang="ko-KR" altLang="en-US"/>
                </a:p>
              </p:txBody>
            </p:sp>
            <p:sp>
              <p:nvSpPr>
                <p:cNvPr id="22544" name="AutoShape 56">
                  <a:extLst>
                    <a:ext uri="{FF2B5EF4-FFF2-40B4-BE49-F238E27FC236}">
                      <a16:creationId xmlns:a16="http://schemas.microsoft.com/office/drawing/2014/main" id="{CD30D365-CB0E-4961-8F37-3392907946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4" y="962"/>
                  <a:ext cx="1017" cy="232"/>
                </a:xfrm>
                <a:prstGeom prst="roundRect">
                  <a:avLst>
                    <a:gd name="adj" fmla="val 16667"/>
                  </a:avLst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 algn="ctr" latinLnBrk="1">
                    <a:lnSpc>
                      <a:spcPct val="120000"/>
                    </a:lnSpc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algn="ctr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algn="ctr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algn="ctr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algn="ctr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l" eaLnBrk="1" hangingPunct="1">
                    <a:lnSpc>
                      <a:spcPct val="90000"/>
                    </a:lnSpc>
                  </a:pPr>
                  <a:r>
                    <a:rPr kumimoji="0" lang="ko-KR" altLang="en-US" sz="2400">
                      <a:solidFill>
                        <a:schemeClr val="tx1"/>
                      </a:solidFill>
                    </a:rPr>
                    <a:t>조직문화 교육</a:t>
                  </a:r>
                </a:p>
              </p:txBody>
            </p:sp>
          </p:grpSp>
        </p:grpSp>
      </p:grpSp>
      <p:sp>
        <p:nvSpPr>
          <p:cNvPr id="22537" name="AutoShape 57">
            <a:extLst>
              <a:ext uri="{FF2B5EF4-FFF2-40B4-BE49-F238E27FC236}">
                <a16:creationId xmlns:a16="http://schemas.microsoft.com/office/drawing/2014/main" id="{AB833FE3-26B7-42E3-BDA5-3264AAEFAA21}"/>
              </a:ext>
            </a:extLst>
          </p:cNvPr>
          <p:cNvSpPr>
            <a:spLocks noChangeArrowheads="1"/>
          </p:cNvSpPr>
          <p:nvPr/>
        </p:nvSpPr>
        <p:spPr bwMode="auto">
          <a:xfrm rot="15767233">
            <a:off x="2274094" y="1191419"/>
            <a:ext cx="1765300" cy="2497138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10104" y="5399"/>
                  <a:pt x="9414" y="5534"/>
                  <a:pt x="8769" y="5796"/>
                </a:cubicBezTo>
                <a:lnTo>
                  <a:pt x="6739" y="792"/>
                </a:lnTo>
                <a:cubicBezTo>
                  <a:pt x="8029" y="269"/>
                  <a:pt x="9408" y="-1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gradFill rotWithShape="0">
            <a:gsLst>
              <a:gs pos="0">
                <a:srgbClr val="FFFF00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5" descr="urban_planning_qx">
            <a:extLst>
              <a:ext uri="{FF2B5EF4-FFF2-40B4-BE49-F238E27FC236}">
                <a16:creationId xmlns:a16="http://schemas.microsoft.com/office/drawing/2014/main" id="{3D98AF24-24E0-4D17-9EB5-FADA14479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 Box 6">
            <a:extLst>
              <a:ext uri="{FF2B5EF4-FFF2-40B4-BE49-F238E27FC236}">
                <a16:creationId xmlns:a16="http://schemas.microsoft.com/office/drawing/2014/main" id="{78316410-9580-4880-8112-B95552E17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1268415"/>
            <a:ext cx="3816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ko-KR" altLang="en-US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 </a:t>
            </a:r>
            <a:r>
              <a:rPr lang="en-US" altLang="ko-KR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HRD</a:t>
            </a:r>
            <a:r>
              <a:rPr lang="ko-KR" altLang="en-US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현주소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2">
            <a:extLst>
              <a:ext uri="{FF2B5EF4-FFF2-40B4-BE49-F238E27FC236}">
                <a16:creationId xmlns:a16="http://schemas.microsoft.com/office/drawing/2014/main" id="{4EEE8A0E-6897-4652-8242-CCFDE5C8A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79" name="Group 4">
            <a:extLst>
              <a:ext uri="{FF2B5EF4-FFF2-40B4-BE49-F238E27FC236}">
                <a16:creationId xmlns:a16="http://schemas.microsoft.com/office/drawing/2014/main" id="{66A08E36-E643-4900-B337-9F120F16EC33}"/>
              </a:ext>
            </a:extLst>
          </p:cNvPr>
          <p:cNvGrpSpPr>
            <a:grpSpLocks/>
          </p:cNvGrpSpPr>
          <p:nvPr/>
        </p:nvGrpSpPr>
        <p:grpSpPr bwMode="auto">
          <a:xfrm>
            <a:off x="1763715" y="476250"/>
            <a:ext cx="4968875" cy="865188"/>
            <a:chOff x="2971" y="300"/>
            <a:chExt cx="2789" cy="545"/>
          </a:xfrm>
        </p:grpSpPr>
        <p:sp>
          <p:nvSpPr>
            <p:cNvPr id="24585" name="Rectangle 5">
              <a:extLst>
                <a:ext uri="{FF2B5EF4-FFF2-40B4-BE49-F238E27FC236}">
                  <a16:creationId xmlns:a16="http://schemas.microsoft.com/office/drawing/2014/main" id="{E33C3AF9-7A5B-4A16-9E5E-E2F80AFA2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300"/>
              <a:ext cx="2789" cy="545"/>
            </a:xfrm>
            <a:prstGeom prst="rect">
              <a:avLst/>
            </a:prstGeom>
            <a:gradFill rotWithShape="1">
              <a:gsLst>
                <a:gs pos="0">
                  <a:srgbClr val="33CCFF">
                    <a:alpha val="49001"/>
                  </a:srgbClr>
                </a:gs>
                <a:gs pos="100000">
                  <a:srgbClr val="FFFFFF">
                    <a:alpha val="49001"/>
                  </a:srgbClr>
                </a:gs>
              </a:gsLst>
              <a:lin ang="18900000" scaled="1"/>
            </a:gradFill>
            <a:ln w="9525">
              <a:solidFill>
                <a:srgbClr val="B2B2B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86" name="Text Box 6">
              <a:extLst>
                <a:ext uri="{FF2B5EF4-FFF2-40B4-BE49-F238E27FC236}">
                  <a16:creationId xmlns:a16="http://schemas.microsoft.com/office/drawing/2014/main" id="{3B0A8CD6-32A0-415D-B5CE-7C95EFCECA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4" y="436"/>
              <a:ext cx="217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ko-KR" altLang="en-US" sz="28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인적자원개발 단골손님</a:t>
              </a:r>
            </a:p>
          </p:txBody>
        </p:sp>
      </p:grpSp>
      <p:sp>
        <p:nvSpPr>
          <p:cNvPr id="24580" name="Text Box 7">
            <a:extLst>
              <a:ext uri="{FF2B5EF4-FFF2-40B4-BE49-F238E27FC236}">
                <a16:creationId xmlns:a16="http://schemas.microsoft.com/office/drawing/2014/main" id="{9EAB3E9F-9A38-42FA-982E-7FEFA0BAC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2" y="692150"/>
            <a:ext cx="1008063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8398" dir="3806097" algn="ctr" rotWithShape="0">
              <a:srgbClr val="003366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50000"/>
              </a:spcBef>
            </a:pPr>
            <a:r>
              <a:rPr kumimoji="0" lang="en-US" altLang="ko-KR" sz="2400">
                <a:solidFill>
                  <a:srgbClr val="FF33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M 2</a:t>
            </a:r>
          </a:p>
        </p:txBody>
      </p:sp>
      <p:sp>
        <p:nvSpPr>
          <p:cNvPr id="24581" name="Text Box 25">
            <a:extLst>
              <a:ext uri="{FF2B5EF4-FFF2-40B4-BE49-F238E27FC236}">
                <a16:creationId xmlns:a16="http://schemas.microsoft.com/office/drawing/2014/main" id="{B48CDA95-D3AE-4DA8-8504-4FCA148B9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916115"/>
            <a:ext cx="5327650" cy="503237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6081CD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tIns="36000" bIns="36000" anchor="ctr"/>
          <a:lstStyle>
            <a:lvl1pPr marL="4508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spcBef>
                <a:spcPts val="600"/>
              </a:spcBef>
            </a:pPr>
            <a:r>
              <a:rPr lang="ko-KR" altLang="en-US" sz="2000">
                <a:solidFill>
                  <a:srgbClr val="000099"/>
                </a:solidFill>
              </a:rPr>
              <a:t>인적자원개발 단골손님은 누구인가</a:t>
            </a:r>
            <a:r>
              <a:rPr lang="en-US" altLang="ko-KR" sz="2000">
                <a:solidFill>
                  <a:srgbClr val="000099"/>
                </a:solidFill>
              </a:rPr>
              <a:t>?</a:t>
            </a:r>
          </a:p>
        </p:txBody>
      </p:sp>
      <p:sp>
        <p:nvSpPr>
          <p:cNvPr id="24582" name="Text Box 25">
            <a:extLst>
              <a:ext uri="{FF2B5EF4-FFF2-40B4-BE49-F238E27FC236}">
                <a16:creationId xmlns:a16="http://schemas.microsoft.com/office/drawing/2014/main" id="{CEE0F574-5849-4CE2-977B-534CA4FB1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2708275"/>
            <a:ext cx="5327650" cy="503238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6081CD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tIns="36000" bIns="36000" anchor="ctr"/>
          <a:lstStyle>
            <a:lvl1pPr marL="4508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spcBef>
                <a:spcPts val="600"/>
              </a:spcBef>
            </a:pPr>
            <a:r>
              <a:rPr lang="ko-KR" altLang="en-US" sz="2000">
                <a:solidFill>
                  <a:srgbClr val="000099"/>
                </a:solidFill>
              </a:rPr>
              <a:t>단골손님들의 </a:t>
            </a:r>
            <a:r>
              <a:rPr lang="en-US" altLang="ko-KR" sz="2000">
                <a:solidFill>
                  <a:srgbClr val="000099"/>
                </a:solidFill>
              </a:rPr>
              <a:t>HRD</a:t>
            </a:r>
            <a:r>
              <a:rPr lang="ko-KR" altLang="en-US" sz="2000">
                <a:solidFill>
                  <a:srgbClr val="000099"/>
                </a:solidFill>
              </a:rPr>
              <a:t>에 대한 기대사항</a:t>
            </a:r>
          </a:p>
        </p:txBody>
      </p:sp>
      <p:sp>
        <p:nvSpPr>
          <p:cNvPr id="24583" name="Text Box 25">
            <a:extLst>
              <a:ext uri="{FF2B5EF4-FFF2-40B4-BE49-F238E27FC236}">
                <a16:creationId xmlns:a16="http://schemas.microsoft.com/office/drawing/2014/main" id="{2FC47AEA-965D-432B-B51E-D89AFE5EE6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3500440"/>
            <a:ext cx="5327650" cy="503237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6081CD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tIns="36000" bIns="36000" anchor="ctr"/>
          <a:lstStyle>
            <a:lvl1pPr marL="4508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spcBef>
                <a:spcPts val="600"/>
              </a:spcBef>
            </a:pPr>
            <a:r>
              <a:rPr lang="en-US" altLang="ko-KR" sz="2000">
                <a:solidFill>
                  <a:srgbClr val="000099"/>
                </a:solidFill>
              </a:rPr>
              <a:t>HRD </a:t>
            </a:r>
            <a:r>
              <a:rPr lang="ko-KR" altLang="en-US" sz="2000">
                <a:solidFill>
                  <a:srgbClr val="000099"/>
                </a:solidFill>
              </a:rPr>
              <a:t>이해관계자별 역할</a:t>
            </a:r>
          </a:p>
        </p:txBody>
      </p:sp>
      <p:sp>
        <p:nvSpPr>
          <p:cNvPr id="24584" name="Text Box 25">
            <a:extLst>
              <a:ext uri="{FF2B5EF4-FFF2-40B4-BE49-F238E27FC236}">
                <a16:creationId xmlns:a16="http://schemas.microsoft.com/office/drawing/2014/main" id="{9886ED7F-AACC-4FF4-BE68-1890E5051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292600"/>
            <a:ext cx="5327650" cy="503238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6081CD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tIns="36000" bIns="36000" anchor="ctr"/>
          <a:lstStyle>
            <a:lvl1pPr marL="4508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spcBef>
                <a:spcPts val="600"/>
              </a:spcBef>
            </a:pPr>
            <a:r>
              <a:rPr lang="en-US" altLang="ko-KR" sz="2000">
                <a:solidFill>
                  <a:srgbClr val="000099"/>
                </a:solidFill>
              </a:rPr>
              <a:t>HRD </a:t>
            </a:r>
            <a:r>
              <a:rPr lang="ko-KR" altLang="en-US" sz="2000">
                <a:solidFill>
                  <a:srgbClr val="000099"/>
                </a:solidFill>
              </a:rPr>
              <a:t>단골손님 관리방법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template75_3">
            <a:extLst>
              <a:ext uri="{FF2B5EF4-FFF2-40B4-BE49-F238E27FC236}">
                <a16:creationId xmlns:a16="http://schemas.microsoft.com/office/drawing/2014/main" id="{92DEAE2C-45D3-4DE5-A24F-75FACC14A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 descr="man_over_worked_hg_clr">
            <a:extLst>
              <a:ext uri="{FF2B5EF4-FFF2-40B4-BE49-F238E27FC236}">
                <a16:creationId xmlns:a16="http://schemas.microsoft.com/office/drawing/2014/main" id="{0AE73E1A-3CD1-4E5D-9509-5DACFB4CD5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5" y="2060577"/>
            <a:ext cx="2014537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E01E9D1D-5494-4FCC-8129-635F1598D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700213"/>
            <a:ext cx="5942012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5" name="Group 5">
            <a:extLst>
              <a:ext uri="{FF2B5EF4-FFF2-40B4-BE49-F238E27FC236}">
                <a16:creationId xmlns:a16="http://schemas.microsoft.com/office/drawing/2014/main" id="{D24F220A-3C57-4ACD-BE66-502C5F53B7C5}"/>
              </a:ext>
            </a:extLst>
          </p:cNvPr>
          <p:cNvGrpSpPr>
            <a:grpSpLocks/>
          </p:cNvGrpSpPr>
          <p:nvPr/>
        </p:nvGrpSpPr>
        <p:grpSpPr bwMode="auto">
          <a:xfrm>
            <a:off x="2916240" y="908050"/>
            <a:ext cx="2160587" cy="503238"/>
            <a:chOff x="1837" y="709"/>
            <a:chExt cx="1361" cy="317"/>
          </a:xfrm>
        </p:grpSpPr>
        <p:sp>
          <p:nvSpPr>
            <p:cNvPr id="25607" name="Rectangle 6">
              <a:extLst>
                <a:ext uri="{FF2B5EF4-FFF2-40B4-BE49-F238E27FC236}">
                  <a16:creationId xmlns:a16="http://schemas.microsoft.com/office/drawing/2014/main" id="{D6F35264-93F3-4317-8ED2-C206076C3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709"/>
              <a:ext cx="1361" cy="317"/>
            </a:xfrm>
            <a:prstGeom prst="rect">
              <a:avLst/>
            </a:prstGeom>
            <a:gradFill rotWithShape="0">
              <a:gsLst>
                <a:gs pos="0">
                  <a:srgbClr val="990000"/>
                </a:gs>
                <a:gs pos="100000">
                  <a:srgbClr val="470000"/>
                </a:gs>
              </a:gsLst>
              <a:path path="rect">
                <a:fillToRect r="100000" b="100000"/>
              </a:path>
            </a:gradFill>
            <a:ln w="9525">
              <a:miter lim="800000"/>
              <a:headEnd/>
              <a:tailEnd/>
            </a:ln>
            <a:scene3d>
              <a:camera prst="legacyObliqueBottomLef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990000"/>
              </a:extrusionClr>
              <a:contourClr>
                <a:srgbClr val="990000"/>
              </a:contourClr>
            </a:sp3d>
          </p:spPr>
          <p:txBody>
            <a:bodyPr wrap="none" anchor="ctr">
              <a:flatTx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608" name="Text Box 7">
              <a:extLst>
                <a:ext uri="{FF2B5EF4-FFF2-40B4-BE49-F238E27FC236}">
                  <a16:creationId xmlns:a16="http://schemas.microsoft.com/office/drawing/2014/main" id="{C9B287CF-0FC0-4947-B0F9-7C56A0635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3" y="754"/>
              <a:ext cx="99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ko-KR" altLang="en-US" sz="180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학습목표</a:t>
              </a:r>
            </a:p>
          </p:txBody>
        </p:sp>
      </p:grpSp>
      <p:sp>
        <p:nvSpPr>
          <p:cNvPr id="25606" name="Text Box 8">
            <a:extLst>
              <a:ext uri="{FF2B5EF4-FFF2-40B4-BE49-F238E27FC236}">
                <a16:creationId xmlns:a16="http://schemas.microsoft.com/office/drawing/2014/main" id="{9A3E4D71-FE35-4E95-8F78-F2A5485B4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2636840"/>
            <a:ext cx="5472112" cy="143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인적자원개발 단골손님 이해</a:t>
            </a:r>
          </a:p>
          <a:p>
            <a:pPr eaLnBrk="1" hangingPunct="1">
              <a:spcBef>
                <a:spcPct val="50000"/>
              </a:spcBef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HRD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단골손님들의 기대사항 이해</a:t>
            </a:r>
          </a:p>
          <a:p>
            <a:pPr eaLnBrk="1" hangingPunct="1">
              <a:spcBef>
                <a:spcPct val="50000"/>
              </a:spcBef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HRD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이해관계자별 역할 이해</a:t>
            </a:r>
          </a:p>
          <a:p>
            <a:pPr eaLnBrk="1" hangingPunct="1">
              <a:spcBef>
                <a:spcPct val="50000"/>
              </a:spcBef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HRD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이해관계자 관리 방법 이해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template04_2">
            <a:extLst>
              <a:ext uri="{FF2B5EF4-FFF2-40B4-BE49-F238E27FC236}">
                <a16:creationId xmlns:a16="http://schemas.microsoft.com/office/drawing/2014/main" id="{F8852BD0-DE52-4DD6-8A06-4CFAF24CF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5">
            <a:extLst>
              <a:ext uri="{FF2B5EF4-FFF2-40B4-BE49-F238E27FC236}">
                <a16:creationId xmlns:a16="http://schemas.microsoft.com/office/drawing/2014/main" id="{CCFDC44A-D766-4DC2-B3A7-A44319994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13" y="4191000"/>
            <a:ext cx="184150" cy="579438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</a:pPr>
            <a:endParaRPr lang="ko-KR" altLang="ko-KR" sz="3200"/>
          </a:p>
        </p:txBody>
      </p:sp>
      <p:grpSp>
        <p:nvGrpSpPr>
          <p:cNvPr id="26628" name="Group 26">
            <a:extLst>
              <a:ext uri="{FF2B5EF4-FFF2-40B4-BE49-F238E27FC236}">
                <a16:creationId xmlns:a16="http://schemas.microsoft.com/office/drawing/2014/main" id="{F812880E-7A58-4C89-AE95-04A2BEB29CFD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26638" name="Text Box 10">
              <a:extLst>
                <a:ext uri="{FF2B5EF4-FFF2-40B4-BE49-F238E27FC236}">
                  <a16:creationId xmlns:a16="http://schemas.microsoft.com/office/drawing/2014/main" id="{09071444-A08E-49FE-AB65-0B18977740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3409" cy="288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ko-KR" altLang="en-US" sz="2400">
                  <a:latin typeface="Verdana" panose="020B0604030504040204" pitchFamily="34" charset="0"/>
                </a:rPr>
                <a:t>인적자원개발 단골손님은 누구인가</a:t>
              </a:r>
              <a:r>
                <a:rPr lang="en-US" altLang="ko-KR" sz="2400">
                  <a:latin typeface="Verdana" panose="020B0604030504040204" pitchFamily="34" charset="0"/>
                </a:rPr>
                <a:t>?</a:t>
              </a:r>
            </a:p>
          </p:txBody>
        </p:sp>
        <p:grpSp>
          <p:nvGrpSpPr>
            <p:cNvPr id="26639" name="Group 11">
              <a:extLst>
                <a:ext uri="{FF2B5EF4-FFF2-40B4-BE49-F238E27FC236}">
                  <a16:creationId xmlns:a16="http://schemas.microsoft.com/office/drawing/2014/main" id="{F48B653E-EBDE-4257-B4BD-FCE0478215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26641" name="Oval 12">
                <a:extLst>
                  <a:ext uri="{FF2B5EF4-FFF2-40B4-BE49-F238E27FC236}">
                    <a16:creationId xmlns:a16="http://schemas.microsoft.com/office/drawing/2014/main" id="{B1462EEF-9917-4CBF-84F8-DD45073595B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642" name="Oval 13">
                <a:extLst>
                  <a:ext uri="{FF2B5EF4-FFF2-40B4-BE49-F238E27FC236}">
                    <a16:creationId xmlns:a16="http://schemas.microsoft.com/office/drawing/2014/main" id="{780A7A52-B585-47D2-9239-063D2C49B0F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643" name="Oval 14">
                <a:extLst>
                  <a:ext uri="{FF2B5EF4-FFF2-40B4-BE49-F238E27FC236}">
                    <a16:creationId xmlns:a16="http://schemas.microsoft.com/office/drawing/2014/main" id="{8E6B5D73-B8E5-428C-99EB-4826C23B552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644" name="Oval 15">
                <a:extLst>
                  <a:ext uri="{FF2B5EF4-FFF2-40B4-BE49-F238E27FC236}">
                    <a16:creationId xmlns:a16="http://schemas.microsoft.com/office/drawing/2014/main" id="{F98AA0BB-61BB-4257-8F09-511232C4ED9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645" name="Oval 16">
                <a:extLst>
                  <a:ext uri="{FF2B5EF4-FFF2-40B4-BE49-F238E27FC236}">
                    <a16:creationId xmlns:a16="http://schemas.microsoft.com/office/drawing/2014/main" id="{FB5CAB57-17C7-4513-862F-C093AECBED4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6640" name="Line 17">
              <a:extLst>
                <a:ext uri="{FF2B5EF4-FFF2-40B4-BE49-F238E27FC236}">
                  <a16:creationId xmlns:a16="http://schemas.microsoft.com/office/drawing/2014/main" id="{D69DD620-A792-44BA-9018-4B7FF6E11F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6629" name="Group 27">
            <a:extLst>
              <a:ext uri="{FF2B5EF4-FFF2-40B4-BE49-F238E27FC236}">
                <a16:creationId xmlns:a16="http://schemas.microsoft.com/office/drawing/2014/main" id="{0675EF01-6860-49CF-8A37-968E3450DD3E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26636" name="Text Box 18">
              <a:extLst>
                <a:ext uri="{FF2B5EF4-FFF2-40B4-BE49-F238E27FC236}">
                  <a16:creationId xmlns:a16="http://schemas.microsoft.com/office/drawing/2014/main" id="{ED71A3AE-3BE2-41FD-89A0-FC81DBA5A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26637" name="Line 19">
              <a:extLst>
                <a:ext uri="{FF2B5EF4-FFF2-40B4-BE49-F238E27FC236}">
                  <a16:creationId xmlns:a16="http://schemas.microsoft.com/office/drawing/2014/main" id="{7EE2AB9A-5491-42AF-B55A-10F8E86164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0" name="Text Box 26">
            <a:extLst>
              <a:ext uri="{FF2B5EF4-FFF2-40B4-BE49-F238E27FC236}">
                <a16:creationId xmlns:a16="http://schemas.microsoft.com/office/drawing/2014/main" id="{A4016D4C-A180-4FA6-B196-0C123ABC1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5" y="1412877"/>
            <a:ext cx="7488237" cy="576263"/>
          </a:xfrm>
          <a:prstGeom prst="rect">
            <a:avLst/>
          </a:prstGeom>
          <a:gradFill>
            <a:gsLst>
              <a:gs pos="100000">
                <a:srgbClr val="0050A8"/>
              </a:gs>
              <a:gs pos="71000">
                <a:srgbClr val="007DD2"/>
              </a:gs>
            </a:gsLst>
          </a:gra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tIns="36000" bIns="36000" anchor="ctr"/>
          <a:lstStyle/>
          <a:p>
            <a:pPr marL="450850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20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조직 내에서 </a:t>
            </a:r>
            <a:r>
              <a:rPr lang="en-US" altLang="ko-KR" sz="20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HRD</a:t>
            </a:r>
            <a:r>
              <a:rPr lang="ko-KR" altLang="en-US" sz="20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활동에 영향을 미치고 영향을 받는 자</a:t>
            </a:r>
          </a:p>
        </p:txBody>
      </p:sp>
      <p:sp>
        <p:nvSpPr>
          <p:cNvPr id="26631" name="Text Box 21">
            <a:extLst>
              <a:ext uri="{FF2B5EF4-FFF2-40B4-BE49-F238E27FC236}">
                <a16:creationId xmlns:a16="http://schemas.microsoft.com/office/drawing/2014/main" id="{66A8F5BD-D2F7-4100-A9A7-1893CB78D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90" y="2060575"/>
            <a:ext cx="6624637" cy="563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80000"/>
              </a:lnSpc>
              <a:spcBef>
                <a:spcPct val="50000"/>
              </a:spcBef>
              <a:buFontTx/>
              <a:buNone/>
            </a:pPr>
            <a:r>
              <a:rPr lang="en-US" altLang="ko-KR" sz="200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 HRD </a:t>
            </a:r>
            <a:r>
              <a:rPr lang="ko-KR" altLang="en-US" sz="200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내부 이해관계자 </a:t>
            </a:r>
            <a:r>
              <a:rPr lang="en-US" altLang="ko-KR" sz="200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(Garavan, 1995)</a:t>
            </a:r>
          </a:p>
        </p:txBody>
      </p:sp>
      <p:sp>
        <p:nvSpPr>
          <p:cNvPr id="26632" name="Text Box 22">
            <a:extLst>
              <a:ext uri="{FF2B5EF4-FFF2-40B4-BE49-F238E27FC236}">
                <a16:creationId xmlns:a16="http://schemas.microsoft.com/office/drawing/2014/main" id="{4D86C204-C4B6-4382-98DD-DA2467D42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3068638"/>
            <a:ext cx="3600450" cy="32051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FontTx/>
              <a:buAutoNum type="arabicPeriod"/>
            </a:pPr>
            <a:r>
              <a:rPr lang="ko-KR" altLang="en-US" sz="240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경영층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FontTx/>
              <a:buAutoNum type="arabicPeriod"/>
            </a:pPr>
            <a:r>
              <a:rPr lang="ko-KR" altLang="en-US" sz="240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FontTx/>
              <a:buAutoNum type="arabicPeriod"/>
            </a:pPr>
            <a:r>
              <a:rPr lang="en-US" altLang="ko-KR" sz="240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HRD </a:t>
            </a:r>
            <a:r>
              <a:rPr lang="ko-KR" altLang="en-US" sz="240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FontTx/>
              <a:buAutoNum type="arabicPeriod"/>
            </a:pPr>
            <a:r>
              <a:rPr lang="ko-KR" altLang="en-US" sz="240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 담당자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FontTx/>
              <a:buAutoNum type="arabicPeriod"/>
            </a:pPr>
            <a:r>
              <a:rPr lang="ko-KR" altLang="en-US" sz="240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직원</a:t>
            </a:r>
          </a:p>
        </p:txBody>
      </p:sp>
      <p:grpSp>
        <p:nvGrpSpPr>
          <p:cNvPr id="26633" name="Group 23">
            <a:extLst>
              <a:ext uri="{FF2B5EF4-FFF2-40B4-BE49-F238E27FC236}">
                <a16:creationId xmlns:a16="http://schemas.microsoft.com/office/drawing/2014/main" id="{826F40DA-9B86-4E58-B6A9-6D367A719FDF}"/>
              </a:ext>
            </a:extLst>
          </p:cNvPr>
          <p:cNvGrpSpPr>
            <a:grpSpLocks/>
          </p:cNvGrpSpPr>
          <p:nvPr/>
        </p:nvGrpSpPr>
        <p:grpSpPr bwMode="auto">
          <a:xfrm>
            <a:off x="827090" y="3068638"/>
            <a:ext cx="6408737" cy="3205162"/>
            <a:chOff x="521" y="1933"/>
            <a:chExt cx="4037" cy="2019"/>
          </a:xfrm>
        </p:grpSpPr>
        <p:sp>
          <p:nvSpPr>
            <p:cNvPr id="26634" name="Text Box 24">
              <a:extLst>
                <a:ext uri="{FF2B5EF4-FFF2-40B4-BE49-F238E27FC236}">
                  <a16:creationId xmlns:a16="http://schemas.microsoft.com/office/drawing/2014/main" id="{02036626-5E0F-49B5-BDF8-20F352870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0" y="1933"/>
              <a:ext cx="2268" cy="2019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50000"/>
                </a:spcBef>
                <a:buFontTx/>
                <a:buAutoNum type="arabicPeriod"/>
              </a:pPr>
              <a:r>
                <a:rPr lang="ko-KR" altLang="en-US" sz="240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경영층</a:t>
              </a:r>
            </a:p>
            <a:p>
              <a:pPr eaLnBrk="1" hangingPunct="1">
                <a:lnSpc>
                  <a:spcPct val="130000"/>
                </a:lnSpc>
                <a:spcBef>
                  <a:spcPct val="50000"/>
                </a:spcBef>
                <a:buFontTx/>
                <a:buAutoNum type="arabicPeriod"/>
              </a:pPr>
              <a:r>
                <a:rPr lang="ko-KR" altLang="en-US" sz="240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</a:p>
            <a:p>
              <a:pPr eaLnBrk="1" hangingPunct="1">
                <a:lnSpc>
                  <a:spcPct val="130000"/>
                </a:lnSpc>
                <a:spcBef>
                  <a:spcPct val="50000"/>
                </a:spcBef>
                <a:buFontTx/>
                <a:buAutoNum type="arabicPeriod"/>
              </a:pPr>
              <a:r>
                <a:rPr lang="en-US" altLang="ko-KR" sz="240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HRD </a:t>
              </a:r>
              <a:r>
                <a:rPr lang="ko-KR" altLang="en-US" sz="240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담당자</a:t>
              </a:r>
            </a:p>
            <a:p>
              <a:pPr eaLnBrk="1" hangingPunct="1">
                <a:lnSpc>
                  <a:spcPct val="130000"/>
                </a:lnSpc>
                <a:spcBef>
                  <a:spcPct val="50000"/>
                </a:spcBef>
                <a:buFontTx/>
                <a:buAutoNum type="arabicPeriod"/>
              </a:pPr>
              <a:r>
                <a:rPr lang="ko-KR" altLang="en-US" sz="240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인사 담당자</a:t>
              </a:r>
            </a:p>
            <a:p>
              <a:pPr eaLnBrk="1" hangingPunct="1">
                <a:lnSpc>
                  <a:spcPct val="130000"/>
                </a:lnSpc>
                <a:spcBef>
                  <a:spcPct val="50000"/>
                </a:spcBef>
                <a:buFontTx/>
                <a:buAutoNum type="arabicPeriod"/>
              </a:pPr>
              <a:r>
                <a:rPr lang="ko-KR" altLang="en-US" sz="240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직원</a:t>
              </a:r>
            </a:p>
          </p:txBody>
        </p:sp>
        <p:pic>
          <p:nvPicPr>
            <p:cNvPr id="26635" name="Picture 25" descr="s100">
              <a:extLst>
                <a:ext uri="{FF2B5EF4-FFF2-40B4-BE49-F238E27FC236}">
                  <a16:creationId xmlns:a16="http://schemas.microsoft.com/office/drawing/2014/main" id="{BA08DFE5-3807-4D0B-96D7-EE8934CCE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2205"/>
              <a:ext cx="1397" cy="1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template04_2">
            <a:extLst>
              <a:ext uri="{FF2B5EF4-FFF2-40B4-BE49-F238E27FC236}">
                <a16:creationId xmlns:a16="http://schemas.microsoft.com/office/drawing/2014/main" id="{FFE06815-E28D-406E-BC71-31D7AEB07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Arc 3">
            <a:extLst>
              <a:ext uri="{FF2B5EF4-FFF2-40B4-BE49-F238E27FC236}">
                <a16:creationId xmlns:a16="http://schemas.microsoft.com/office/drawing/2014/main" id="{CA020021-4EA5-423D-8A00-F7F2FB2B0060}"/>
              </a:ext>
            </a:extLst>
          </p:cNvPr>
          <p:cNvSpPr>
            <a:spLocks/>
          </p:cNvSpPr>
          <p:nvPr/>
        </p:nvSpPr>
        <p:spPr bwMode="auto">
          <a:xfrm flipH="1" flipV="1">
            <a:off x="395288" y="1993900"/>
            <a:ext cx="2374900" cy="2781300"/>
          </a:xfrm>
          <a:custGeom>
            <a:avLst/>
            <a:gdLst>
              <a:gd name="T0" fmla="*/ 1495857 w 21600"/>
              <a:gd name="T1" fmla="*/ 0 h 37708"/>
              <a:gd name="T2" fmla="*/ 586578 w 21600"/>
              <a:gd name="T3" fmla="*/ 2781300 h 37708"/>
              <a:gd name="T4" fmla="*/ 0 w 21600"/>
              <a:gd name="T5" fmla="*/ 1237453 h 377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37708" fill="none" extrusionOk="0">
                <a:moveTo>
                  <a:pt x="13604" y="0"/>
                </a:moveTo>
                <a:cubicBezTo>
                  <a:pt x="18662" y="4101"/>
                  <a:pt x="21600" y="10265"/>
                  <a:pt x="21600" y="16777"/>
                </a:cubicBezTo>
                <a:cubicBezTo>
                  <a:pt x="21600" y="26651"/>
                  <a:pt x="14903" y="35268"/>
                  <a:pt x="5334" y="37707"/>
                </a:cubicBezTo>
              </a:path>
              <a:path w="21600" h="37708" stroke="0" extrusionOk="0">
                <a:moveTo>
                  <a:pt x="13604" y="0"/>
                </a:moveTo>
                <a:cubicBezTo>
                  <a:pt x="18662" y="4101"/>
                  <a:pt x="21600" y="10265"/>
                  <a:pt x="21600" y="16777"/>
                </a:cubicBezTo>
                <a:cubicBezTo>
                  <a:pt x="21600" y="26651"/>
                  <a:pt x="14903" y="35268"/>
                  <a:pt x="5334" y="37707"/>
                </a:cubicBezTo>
                <a:lnTo>
                  <a:pt x="0" y="16777"/>
                </a:lnTo>
                <a:lnTo>
                  <a:pt x="13604" y="0"/>
                </a:lnTo>
                <a:close/>
              </a:path>
            </a:pathLst>
          </a:custGeom>
          <a:noFill/>
          <a:ln w="57150">
            <a:solidFill>
              <a:srgbClr val="FFCC00"/>
            </a:solidFill>
            <a:prstDash val="sysDot"/>
            <a:round/>
            <a:headEnd type="triangle" w="med" len="med"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2" name="Arc 4">
            <a:extLst>
              <a:ext uri="{FF2B5EF4-FFF2-40B4-BE49-F238E27FC236}">
                <a16:creationId xmlns:a16="http://schemas.microsoft.com/office/drawing/2014/main" id="{23E006CB-0A7B-4BA7-B3C0-575E2F6607E7}"/>
              </a:ext>
            </a:extLst>
          </p:cNvPr>
          <p:cNvSpPr>
            <a:spLocks/>
          </p:cNvSpPr>
          <p:nvPr/>
        </p:nvSpPr>
        <p:spPr bwMode="auto">
          <a:xfrm flipV="1">
            <a:off x="6516688" y="1922463"/>
            <a:ext cx="2197100" cy="2781300"/>
          </a:xfrm>
          <a:custGeom>
            <a:avLst/>
            <a:gdLst>
              <a:gd name="T0" fmla="*/ 1383868 w 21600"/>
              <a:gd name="T1" fmla="*/ 0 h 37708"/>
              <a:gd name="T2" fmla="*/ 542663 w 21600"/>
              <a:gd name="T3" fmla="*/ 2781300 h 37708"/>
              <a:gd name="T4" fmla="*/ 0 w 21600"/>
              <a:gd name="T5" fmla="*/ 1237453 h 377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37708" fill="none" extrusionOk="0">
                <a:moveTo>
                  <a:pt x="13604" y="0"/>
                </a:moveTo>
                <a:cubicBezTo>
                  <a:pt x="18662" y="4101"/>
                  <a:pt x="21600" y="10265"/>
                  <a:pt x="21600" y="16777"/>
                </a:cubicBezTo>
                <a:cubicBezTo>
                  <a:pt x="21600" y="26651"/>
                  <a:pt x="14903" y="35268"/>
                  <a:pt x="5334" y="37707"/>
                </a:cubicBezTo>
              </a:path>
              <a:path w="21600" h="37708" stroke="0" extrusionOk="0">
                <a:moveTo>
                  <a:pt x="13604" y="0"/>
                </a:moveTo>
                <a:cubicBezTo>
                  <a:pt x="18662" y="4101"/>
                  <a:pt x="21600" y="10265"/>
                  <a:pt x="21600" y="16777"/>
                </a:cubicBezTo>
                <a:cubicBezTo>
                  <a:pt x="21600" y="26651"/>
                  <a:pt x="14903" y="35268"/>
                  <a:pt x="5334" y="37707"/>
                </a:cubicBezTo>
                <a:lnTo>
                  <a:pt x="0" y="16777"/>
                </a:lnTo>
                <a:lnTo>
                  <a:pt x="13604" y="0"/>
                </a:lnTo>
                <a:close/>
              </a:path>
            </a:pathLst>
          </a:custGeom>
          <a:noFill/>
          <a:ln w="57150">
            <a:solidFill>
              <a:srgbClr val="FFCC00"/>
            </a:solidFill>
            <a:prstDash val="sysDot"/>
            <a:round/>
            <a:headEnd type="triangle" w="med" len="med"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6CFCF1EF-E308-4705-B01E-98A48BAC1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13" y="4191000"/>
            <a:ext cx="184150" cy="579438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</a:pPr>
            <a:endParaRPr lang="ko-KR" altLang="ko-KR" sz="3200"/>
          </a:p>
        </p:txBody>
      </p:sp>
      <p:sp>
        <p:nvSpPr>
          <p:cNvPr id="27654" name="Text Box 25">
            <a:extLst>
              <a:ext uri="{FF2B5EF4-FFF2-40B4-BE49-F238E27FC236}">
                <a16:creationId xmlns:a16="http://schemas.microsoft.com/office/drawing/2014/main" id="{13601469-4B84-4D3E-870F-183524968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2" y="1341440"/>
            <a:ext cx="5832475" cy="503237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6081CD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tIns="36000" bIns="36000" anchor="ctr"/>
          <a:lstStyle>
            <a:lvl1pPr marL="4508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spcBef>
                <a:spcPts val="600"/>
              </a:spcBef>
            </a:pPr>
            <a:r>
              <a:rPr lang="ko-KR" altLang="en-US" sz="2400">
                <a:solidFill>
                  <a:srgbClr val="FF3300"/>
                </a:solidFill>
              </a:rPr>
              <a:t>단골손님들의 </a:t>
            </a:r>
            <a:r>
              <a:rPr lang="en-US" altLang="ko-KR" sz="2400">
                <a:solidFill>
                  <a:srgbClr val="FF3300"/>
                </a:solidFill>
              </a:rPr>
              <a:t>HRD</a:t>
            </a:r>
            <a:r>
              <a:rPr lang="ko-KR" altLang="en-US" sz="2400">
                <a:solidFill>
                  <a:srgbClr val="FF3300"/>
                </a:solidFill>
              </a:rPr>
              <a:t>에 대한 기대사항</a:t>
            </a:r>
          </a:p>
        </p:txBody>
      </p:sp>
      <p:pic>
        <p:nvPicPr>
          <p:cNvPr id="27655" name="Picture 9" descr="crazy_king_throne">
            <a:extLst>
              <a:ext uri="{FF2B5EF4-FFF2-40B4-BE49-F238E27FC236}">
                <a16:creationId xmlns:a16="http://schemas.microsoft.com/office/drawing/2014/main" id="{B15D6F2F-9E50-4B63-B381-6972AB56C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989138"/>
            <a:ext cx="2909888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template04_2">
            <a:extLst>
              <a:ext uri="{FF2B5EF4-FFF2-40B4-BE49-F238E27FC236}">
                <a16:creationId xmlns:a16="http://schemas.microsoft.com/office/drawing/2014/main" id="{8062052F-091D-468A-A4F6-DA74F6852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 descr="template04_2">
            <a:extLst>
              <a:ext uri="{FF2B5EF4-FFF2-40B4-BE49-F238E27FC236}">
                <a16:creationId xmlns:a16="http://schemas.microsoft.com/office/drawing/2014/main" id="{E3524E92-A731-4630-8970-11E673E17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0186" name="Group 74">
            <a:extLst>
              <a:ext uri="{FF2B5EF4-FFF2-40B4-BE49-F238E27FC236}">
                <a16:creationId xmlns:a16="http://schemas.microsoft.com/office/drawing/2014/main" id="{B19C9A6D-5D3F-4532-A83D-FD6555B2A976}"/>
              </a:ext>
            </a:extLst>
          </p:cNvPr>
          <p:cNvGraphicFramePr>
            <a:graphicFrameLocks noGrp="1"/>
          </p:cNvGraphicFramePr>
          <p:nvPr/>
        </p:nvGraphicFramePr>
        <p:xfrm>
          <a:off x="539750" y="1341438"/>
          <a:ext cx="8064500" cy="4679951"/>
        </p:xfrm>
        <a:graphic>
          <a:graphicData uri="http://schemas.openxmlformats.org/drawingml/2006/table">
            <a:tbl>
              <a:tblPr/>
              <a:tblGrid>
                <a:gridCol w="134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46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HRD </a:t>
                      </a: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이슈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경영층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관리자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HRD </a:t>
                      </a: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담당자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인사 담당자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직원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1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HRD</a:t>
                      </a: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의 공헌</a:t>
                      </a:r>
                      <a:endParaRPr kumimoji="1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전략적 지렛대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역할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비즈니스의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현재 직무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필요성 부합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인적자원개발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효과적 이용과 잠재성개발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확보</a:t>
                      </a: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인적자원의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효과적 이용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확보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스킬 수준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향상 및 승진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가능성 증대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HRD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추구사항</a:t>
                      </a:r>
                      <a:endParaRPr kumimoji="1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비즈니스의 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전략적 목표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부서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기능의 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스킬 니즈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조직과 개인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 니즈의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전략적 목표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비즈니스의 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전략적 목표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개인 스킬 부족과 개발 니즈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HRD </a:t>
                      </a: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부서 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역할</a:t>
                      </a:r>
                      <a:endParaRPr kumimoji="1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조직 내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변화 추진자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관리자에게 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서비스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조언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컨설팅 제공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관리자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직원에게 컨설팅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조언 제공자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관리자에게 컨설팅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조언 제공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개인학습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니즈 및 훈련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프로그램 설계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니즈 우선순위</a:t>
                      </a:r>
                      <a:endParaRPr kumimoji="1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조직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조직과 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직무관련 니즈</a:t>
                      </a: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조직과 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개인니즈 균형</a:t>
                      </a: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조직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개인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8720" name="Group 57">
            <a:extLst>
              <a:ext uri="{FF2B5EF4-FFF2-40B4-BE49-F238E27FC236}">
                <a16:creationId xmlns:a16="http://schemas.microsoft.com/office/drawing/2014/main" id="{29583A90-61E0-4FC5-9258-7296976ADC76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28724" name="Text Box 58">
              <a:extLst>
                <a:ext uri="{FF2B5EF4-FFF2-40B4-BE49-F238E27FC236}">
                  <a16:creationId xmlns:a16="http://schemas.microsoft.com/office/drawing/2014/main" id="{E54E5114-F415-414C-A836-F17F7E09C0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3409" cy="288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ko-KR" altLang="en-US" sz="2400">
                  <a:latin typeface="Verdana" panose="020B0604030504040204" pitchFamily="34" charset="0"/>
                </a:rPr>
                <a:t>단골손님들의 </a:t>
              </a:r>
              <a:r>
                <a:rPr lang="en-US" altLang="ko-KR" sz="2400">
                  <a:latin typeface="Verdana" panose="020B0604030504040204" pitchFamily="34" charset="0"/>
                </a:rPr>
                <a:t>HRD</a:t>
              </a:r>
              <a:r>
                <a:rPr lang="ko-KR" altLang="en-US" sz="2400">
                  <a:latin typeface="Verdana" panose="020B0604030504040204" pitchFamily="34" charset="0"/>
                </a:rPr>
                <a:t>에 대한 기대사항</a:t>
              </a:r>
            </a:p>
          </p:txBody>
        </p:sp>
        <p:grpSp>
          <p:nvGrpSpPr>
            <p:cNvPr id="28725" name="Group 59">
              <a:extLst>
                <a:ext uri="{FF2B5EF4-FFF2-40B4-BE49-F238E27FC236}">
                  <a16:creationId xmlns:a16="http://schemas.microsoft.com/office/drawing/2014/main" id="{F8B117DD-6739-430D-B595-79F484F6A5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28727" name="Oval 60">
                <a:extLst>
                  <a:ext uri="{FF2B5EF4-FFF2-40B4-BE49-F238E27FC236}">
                    <a16:creationId xmlns:a16="http://schemas.microsoft.com/office/drawing/2014/main" id="{278ACB0E-38A3-4DD8-A291-47292BF2991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728" name="Oval 61">
                <a:extLst>
                  <a:ext uri="{FF2B5EF4-FFF2-40B4-BE49-F238E27FC236}">
                    <a16:creationId xmlns:a16="http://schemas.microsoft.com/office/drawing/2014/main" id="{332EE114-5D9B-46AF-A269-3D5E8AAD543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729" name="Oval 62">
                <a:extLst>
                  <a:ext uri="{FF2B5EF4-FFF2-40B4-BE49-F238E27FC236}">
                    <a16:creationId xmlns:a16="http://schemas.microsoft.com/office/drawing/2014/main" id="{4F8254A7-BFE7-4BD4-847C-6F8BFC7E120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730" name="Oval 63">
                <a:extLst>
                  <a:ext uri="{FF2B5EF4-FFF2-40B4-BE49-F238E27FC236}">
                    <a16:creationId xmlns:a16="http://schemas.microsoft.com/office/drawing/2014/main" id="{C9CBF676-BBC6-4497-9AB9-B7580C9BA48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731" name="Oval 64">
                <a:extLst>
                  <a:ext uri="{FF2B5EF4-FFF2-40B4-BE49-F238E27FC236}">
                    <a16:creationId xmlns:a16="http://schemas.microsoft.com/office/drawing/2014/main" id="{0D143223-9660-4A84-894B-FA4A2E732F1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8726" name="Line 65">
              <a:extLst>
                <a:ext uri="{FF2B5EF4-FFF2-40B4-BE49-F238E27FC236}">
                  <a16:creationId xmlns:a16="http://schemas.microsoft.com/office/drawing/2014/main" id="{D58FA394-3E10-486A-817C-60185B18D7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8721" name="Group 67">
            <a:extLst>
              <a:ext uri="{FF2B5EF4-FFF2-40B4-BE49-F238E27FC236}">
                <a16:creationId xmlns:a16="http://schemas.microsoft.com/office/drawing/2014/main" id="{77DEC272-8358-4FBD-8DA2-F4050231C7A3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28722" name="Text Box 68">
              <a:extLst>
                <a:ext uri="{FF2B5EF4-FFF2-40B4-BE49-F238E27FC236}">
                  <a16:creationId xmlns:a16="http://schemas.microsoft.com/office/drawing/2014/main" id="{8BB2D41F-AC0B-4509-9A5B-2C2A322D61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28723" name="Line 69">
              <a:extLst>
                <a:ext uri="{FF2B5EF4-FFF2-40B4-BE49-F238E27FC236}">
                  <a16:creationId xmlns:a16="http://schemas.microsoft.com/office/drawing/2014/main" id="{7EA82986-B592-42A8-A09B-BB4C66CCAE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Picture 4" descr="그림3">
            <a:extLst>
              <a:ext uri="{FF2B5EF4-FFF2-40B4-BE49-F238E27FC236}">
                <a16:creationId xmlns:a16="http://schemas.microsoft.com/office/drawing/2014/main" id="{F55960DE-5BF1-4DC6-9939-508E91FFE6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28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8611" name="Picture 5" descr="reporter_extending_microphone_hg_clr">
            <a:extLst>
              <a:ext uri="{FF2B5EF4-FFF2-40B4-BE49-F238E27FC236}">
                <a16:creationId xmlns:a16="http://schemas.microsoft.com/office/drawing/2014/main" id="{1E6A771F-52D1-4633-A42D-15FCAEB67FE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08050"/>
            <a:ext cx="142557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6">
            <a:extLst>
              <a:ext uri="{FF2B5EF4-FFF2-40B4-BE49-F238E27FC236}">
                <a16:creationId xmlns:a16="http://schemas.microsoft.com/office/drawing/2014/main" id="{A27D6EEA-DD64-48C4-9F62-561C6D9B7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1466850"/>
            <a:ext cx="632777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인력개발학 박사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인재육성방법</a:t>
            </a: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역량강화 방안</a:t>
            </a: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 모델 특허 취득</a:t>
            </a: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발명가</a:t>
            </a: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인력개발 전문가과정 수료</a:t>
            </a: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(IRIS, </a:t>
            </a: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미국</a:t>
            </a: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과정개발 및 </a:t>
            </a: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HRD </a:t>
            </a: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전문가과정 수료</a:t>
            </a: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(Rockwell Collins, </a:t>
            </a: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미국</a:t>
            </a: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68613" name="Rectangle 7">
            <a:extLst>
              <a:ext uri="{FF2B5EF4-FFF2-40B4-BE49-F238E27FC236}">
                <a16:creationId xmlns:a16="http://schemas.microsoft.com/office/drawing/2014/main" id="{3DD540EA-CCAF-4AD7-A79E-319AACC3A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763" y="2895600"/>
            <a:ext cx="5541962" cy="334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주요경력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한국수자원공사 </a:t>
            </a:r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HRD </a:t>
            </a: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파트 </a:t>
            </a:r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근무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대한민국산업현장교수</a:t>
            </a:r>
            <a:endParaRPr lang="en-US" altLang="ko-KR" sz="16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국가품질상 심사위원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국가인적자원개발 인증 심사위원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국가직무능력표준</a:t>
            </a:r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(NCS) </a:t>
            </a: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강사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중소기업 학습조직화 인증 심사위원 및 기관평가 심사위원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인적자원개발 인증 교육과정 기관평가 심사위원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한국기술교육대학교 </a:t>
            </a:r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HRD</a:t>
            </a: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학과 외래교수</a:t>
            </a:r>
            <a:endParaRPr lang="en-US" altLang="ko-KR" sz="16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충남대학교 교육대학원 외래교수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</a:t>
            </a:r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HRD </a:t>
            </a: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노하우 컨설팅 대표</a:t>
            </a:r>
          </a:p>
        </p:txBody>
      </p:sp>
      <p:grpSp>
        <p:nvGrpSpPr>
          <p:cNvPr id="68614" name="Group 10">
            <a:extLst>
              <a:ext uri="{FF2B5EF4-FFF2-40B4-BE49-F238E27FC236}">
                <a16:creationId xmlns:a16="http://schemas.microsoft.com/office/drawing/2014/main" id="{151E8626-3C32-4923-B795-A56D20CEA2E1}"/>
              </a:ext>
            </a:extLst>
          </p:cNvPr>
          <p:cNvGrpSpPr>
            <a:grpSpLocks/>
          </p:cNvGrpSpPr>
          <p:nvPr/>
        </p:nvGrpSpPr>
        <p:grpSpPr bwMode="auto">
          <a:xfrm>
            <a:off x="1763713" y="476250"/>
            <a:ext cx="2879725" cy="865188"/>
            <a:chOff x="1111" y="300"/>
            <a:chExt cx="1814" cy="545"/>
          </a:xfrm>
        </p:grpSpPr>
        <p:sp>
          <p:nvSpPr>
            <p:cNvPr id="68615" name="Rectangle 8">
              <a:extLst>
                <a:ext uri="{FF2B5EF4-FFF2-40B4-BE49-F238E27FC236}">
                  <a16:creationId xmlns:a16="http://schemas.microsoft.com/office/drawing/2014/main" id="{6FC52A9E-B1F3-4BE8-B9C6-B14F7919E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300"/>
              <a:ext cx="1814" cy="545"/>
            </a:xfrm>
            <a:prstGeom prst="rect">
              <a:avLst/>
            </a:prstGeom>
            <a:gradFill rotWithShape="1">
              <a:gsLst>
                <a:gs pos="0">
                  <a:srgbClr val="33CCFF">
                    <a:alpha val="49001"/>
                  </a:srgbClr>
                </a:gs>
                <a:gs pos="100000">
                  <a:srgbClr val="FFFFFF">
                    <a:alpha val="49001"/>
                  </a:srgbClr>
                </a:gs>
              </a:gsLst>
              <a:lin ang="18900000" scaled="1"/>
            </a:gradFill>
            <a:ln w="9525">
              <a:solidFill>
                <a:srgbClr val="B2B2B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616" name="Text Box 9">
              <a:extLst>
                <a:ext uri="{FF2B5EF4-FFF2-40B4-BE49-F238E27FC236}">
                  <a16:creationId xmlns:a16="http://schemas.microsoft.com/office/drawing/2014/main" id="{C335E388-9A6B-460D-A9B7-21504731B2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2" y="391"/>
              <a:ext cx="15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ko-KR" altLang="en-US" sz="24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장경택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2881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template04_2">
            <a:extLst>
              <a:ext uri="{FF2B5EF4-FFF2-40B4-BE49-F238E27FC236}">
                <a16:creationId xmlns:a16="http://schemas.microsoft.com/office/drawing/2014/main" id="{CB142C35-A067-4C19-BBE8-724D651C6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 descr="template04_2">
            <a:extLst>
              <a:ext uri="{FF2B5EF4-FFF2-40B4-BE49-F238E27FC236}">
                <a16:creationId xmlns:a16="http://schemas.microsoft.com/office/drawing/2014/main" id="{9A057896-4574-4828-AEF5-2E1D7DAEC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700" name="Group 48">
            <a:extLst>
              <a:ext uri="{FF2B5EF4-FFF2-40B4-BE49-F238E27FC236}">
                <a16:creationId xmlns:a16="http://schemas.microsoft.com/office/drawing/2014/main" id="{26E65DA9-3B9D-4020-8BE6-C9F828E0C982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29711" name="Text Box 49">
              <a:extLst>
                <a:ext uri="{FF2B5EF4-FFF2-40B4-BE49-F238E27FC236}">
                  <a16:creationId xmlns:a16="http://schemas.microsoft.com/office/drawing/2014/main" id="{7BCCA4BC-0AE7-4313-B88A-12BDE397E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3409" cy="288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ko-KR" altLang="en-US" sz="2400">
                  <a:latin typeface="Verdana" panose="020B0604030504040204" pitchFamily="34" charset="0"/>
                </a:rPr>
                <a:t>단골손님들의 </a:t>
              </a:r>
              <a:r>
                <a:rPr lang="en-US" altLang="ko-KR" sz="2400">
                  <a:latin typeface="Verdana" panose="020B0604030504040204" pitchFamily="34" charset="0"/>
                </a:rPr>
                <a:t>HRD</a:t>
              </a:r>
              <a:r>
                <a:rPr lang="ko-KR" altLang="en-US" sz="2400">
                  <a:latin typeface="Verdana" panose="020B0604030504040204" pitchFamily="34" charset="0"/>
                </a:rPr>
                <a:t>에 대한 기대사항</a:t>
              </a:r>
            </a:p>
          </p:txBody>
        </p:sp>
        <p:grpSp>
          <p:nvGrpSpPr>
            <p:cNvPr id="29712" name="Group 50">
              <a:extLst>
                <a:ext uri="{FF2B5EF4-FFF2-40B4-BE49-F238E27FC236}">
                  <a16:creationId xmlns:a16="http://schemas.microsoft.com/office/drawing/2014/main" id="{5FFB0283-01EE-4C97-948D-C8A4B4BB08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29714" name="Oval 51">
                <a:extLst>
                  <a:ext uri="{FF2B5EF4-FFF2-40B4-BE49-F238E27FC236}">
                    <a16:creationId xmlns:a16="http://schemas.microsoft.com/office/drawing/2014/main" id="{11443D1F-A759-451C-89B9-0B07F969E6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715" name="Oval 52">
                <a:extLst>
                  <a:ext uri="{FF2B5EF4-FFF2-40B4-BE49-F238E27FC236}">
                    <a16:creationId xmlns:a16="http://schemas.microsoft.com/office/drawing/2014/main" id="{24E2BE38-0639-448C-84D3-7D54F2955BA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716" name="Oval 53">
                <a:extLst>
                  <a:ext uri="{FF2B5EF4-FFF2-40B4-BE49-F238E27FC236}">
                    <a16:creationId xmlns:a16="http://schemas.microsoft.com/office/drawing/2014/main" id="{03F281D7-ED60-4EAA-BBB9-CCA10757A91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717" name="Oval 54">
                <a:extLst>
                  <a:ext uri="{FF2B5EF4-FFF2-40B4-BE49-F238E27FC236}">
                    <a16:creationId xmlns:a16="http://schemas.microsoft.com/office/drawing/2014/main" id="{E4F16B62-3F00-4755-A67D-A343BD28BF9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718" name="Oval 55">
                <a:extLst>
                  <a:ext uri="{FF2B5EF4-FFF2-40B4-BE49-F238E27FC236}">
                    <a16:creationId xmlns:a16="http://schemas.microsoft.com/office/drawing/2014/main" id="{E35B2836-D510-4185-9CF2-4E199894301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9713" name="Line 56">
              <a:extLst>
                <a:ext uri="{FF2B5EF4-FFF2-40B4-BE49-F238E27FC236}">
                  <a16:creationId xmlns:a16="http://schemas.microsoft.com/office/drawing/2014/main" id="{A49EA0B8-0319-4406-89C1-5634972833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29701" name="Picture 58" descr="SS32096">
            <a:extLst>
              <a:ext uri="{FF2B5EF4-FFF2-40B4-BE49-F238E27FC236}">
                <a16:creationId xmlns:a16="http://schemas.microsoft.com/office/drawing/2014/main" id="{4CABDCEB-7EC3-4ADB-B70A-B6DBDD552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628775"/>
            <a:ext cx="1535112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Text Box 59">
            <a:extLst>
              <a:ext uri="{FF2B5EF4-FFF2-40B4-BE49-F238E27FC236}">
                <a16:creationId xmlns:a16="http://schemas.microsoft.com/office/drawing/2014/main" id="{ABAABCEE-883B-4BEA-8D10-1415C084A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3571877"/>
            <a:ext cx="1223962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경영층</a:t>
            </a:r>
          </a:p>
        </p:txBody>
      </p:sp>
      <p:grpSp>
        <p:nvGrpSpPr>
          <p:cNvPr id="29703" name="Group 60">
            <a:extLst>
              <a:ext uri="{FF2B5EF4-FFF2-40B4-BE49-F238E27FC236}">
                <a16:creationId xmlns:a16="http://schemas.microsoft.com/office/drawing/2014/main" id="{BC9C8776-836F-403A-A243-B16898163E0D}"/>
              </a:ext>
            </a:extLst>
          </p:cNvPr>
          <p:cNvGrpSpPr>
            <a:grpSpLocks/>
          </p:cNvGrpSpPr>
          <p:nvPr/>
        </p:nvGrpSpPr>
        <p:grpSpPr bwMode="auto">
          <a:xfrm>
            <a:off x="2627315" y="1484313"/>
            <a:ext cx="5616575" cy="4000500"/>
            <a:chOff x="1519" y="1389"/>
            <a:chExt cx="3538" cy="2520"/>
          </a:xfrm>
        </p:grpSpPr>
        <p:sp>
          <p:nvSpPr>
            <p:cNvPr id="19" name="Text Box 25">
              <a:extLst>
                <a:ext uri="{FF2B5EF4-FFF2-40B4-BE49-F238E27FC236}">
                  <a16:creationId xmlns:a16="http://schemas.microsoft.com/office/drawing/2014/main" id="{2C9483A7-A703-4449-9CB4-4E39CF1CCF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1389"/>
              <a:ext cx="3538" cy="571"/>
            </a:xfrm>
            <a:prstGeom prst="rect">
              <a:avLst/>
            </a:prstGeom>
            <a:gradFill>
              <a:gsLst>
                <a:gs pos="100000">
                  <a:srgbClr val="0050A8"/>
                </a:gs>
                <a:gs pos="71000">
                  <a:srgbClr val="007DD2"/>
                </a:gs>
              </a:gsLst>
            </a:gradFill>
            <a:ln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tIns="36000" bIns="36000" anchor="ctr"/>
            <a:lstStyle/>
            <a:p>
              <a:pPr marL="450850">
                <a:lnSpc>
                  <a:spcPct val="120000"/>
                </a:lnSpc>
                <a:spcBef>
                  <a:spcPts val="600"/>
                </a:spcBef>
                <a:defRPr/>
              </a:pPr>
              <a:r>
                <a:rPr lang="ko-KR" altLang="en-US" sz="200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훈련과 개발투자에 대한 최대한 회수</a:t>
              </a:r>
            </a:p>
          </p:txBody>
        </p:sp>
        <p:sp>
          <p:nvSpPr>
            <p:cNvPr id="20" name="Text Box 26">
              <a:extLst>
                <a:ext uri="{FF2B5EF4-FFF2-40B4-BE49-F238E27FC236}">
                  <a16:creationId xmlns:a16="http://schemas.microsoft.com/office/drawing/2014/main" id="{7F6A6F46-7B06-4EA7-8AC8-20D28B32AA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2032"/>
              <a:ext cx="3538" cy="572"/>
            </a:xfrm>
            <a:prstGeom prst="rect">
              <a:avLst/>
            </a:prstGeom>
            <a:gradFill>
              <a:gsLst>
                <a:gs pos="100000">
                  <a:srgbClr val="0050A8"/>
                </a:gs>
                <a:gs pos="71000">
                  <a:srgbClr val="007DD2"/>
                </a:gs>
              </a:gsLst>
            </a:gradFill>
            <a:ln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tIns="36000" bIns="36000" anchor="ctr"/>
            <a:lstStyle/>
            <a:p>
              <a:pPr marL="450850">
                <a:lnSpc>
                  <a:spcPct val="120000"/>
                </a:lnSpc>
                <a:spcBef>
                  <a:spcPts val="600"/>
                </a:spcBef>
                <a:defRPr/>
              </a:pPr>
              <a:r>
                <a:rPr lang="en-US" altLang="ko-KR" sz="200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HRD</a:t>
              </a:r>
              <a:r>
                <a:rPr lang="ko-KR" altLang="en-US" sz="200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는 조언과 컨설팅의 역할</a:t>
              </a:r>
            </a:p>
          </p:txBody>
        </p:sp>
        <p:sp>
          <p:nvSpPr>
            <p:cNvPr id="21" name="Text Box 27">
              <a:extLst>
                <a:ext uri="{FF2B5EF4-FFF2-40B4-BE49-F238E27FC236}">
                  <a16:creationId xmlns:a16="http://schemas.microsoft.com/office/drawing/2014/main" id="{936C93E0-C74C-4BD4-B65D-8423A13BE8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2685"/>
              <a:ext cx="3538" cy="571"/>
            </a:xfrm>
            <a:prstGeom prst="rect">
              <a:avLst/>
            </a:prstGeom>
            <a:gradFill>
              <a:gsLst>
                <a:gs pos="100000">
                  <a:srgbClr val="0050A8"/>
                </a:gs>
                <a:gs pos="71000">
                  <a:srgbClr val="007DD2"/>
                </a:gs>
              </a:gsLst>
            </a:gradFill>
            <a:ln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tIns="36000" bIns="36000" anchor="ctr"/>
            <a:lstStyle/>
            <a:p>
              <a:pPr marL="450850">
                <a:lnSpc>
                  <a:spcPct val="120000"/>
                </a:lnSpc>
                <a:spcBef>
                  <a:spcPts val="600"/>
                </a:spcBef>
                <a:defRPr/>
              </a:pPr>
              <a:r>
                <a:rPr lang="ko-KR" altLang="en-US" sz="200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고객에게 포커스</a:t>
              </a:r>
            </a:p>
          </p:txBody>
        </p:sp>
        <p:sp>
          <p:nvSpPr>
            <p:cNvPr id="22" name="Text Box 28">
              <a:extLst>
                <a:ext uri="{FF2B5EF4-FFF2-40B4-BE49-F238E27FC236}">
                  <a16:creationId xmlns:a16="http://schemas.microsoft.com/office/drawing/2014/main" id="{0B702ADF-5B7C-4F12-9DBD-23251EDE8D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3338"/>
              <a:ext cx="3538" cy="571"/>
            </a:xfrm>
            <a:prstGeom prst="rect">
              <a:avLst/>
            </a:prstGeom>
            <a:gradFill>
              <a:gsLst>
                <a:gs pos="100000">
                  <a:srgbClr val="0050A8"/>
                </a:gs>
                <a:gs pos="71000">
                  <a:srgbClr val="007DD2"/>
                </a:gs>
              </a:gsLst>
            </a:gradFill>
            <a:ln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tIns="36000" bIns="36000" anchor="ctr"/>
            <a:lstStyle/>
            <a:p>
              <a:pPr marL="450850">
                <a:lnSpc>
                  <a:spcPct val="120000"/>
                </a:lnSpc>
                <a:spcBef>
                  <a:spcPts val="600"/>
                </a:spcBef>
                <a:defRPr/>
              </a:pPr>
              <a:r>
                <a:rPr lang="ko-KR" altLang="en-US" sz="200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팀웍과 품질가치 증진</a:t>
              </a:r>
              <a:r>
                <a:rPr lang="en-US" altLang="ko-KR" sz="200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200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변화 혁신</a:t>
              </a:r>
            </a:p>
          </p:txBody>
        </p:sp>
      </p:grpSp>
      <p:grpSp>
        <p:nvGrpSpPr>
          <p:cNvPr id="29704" name="Group 65">
            <a:extLst>
              <a:ext uri="{FF2B5EF4-FFF2-40B4-BE49-F238E27FC236}">
                <a16:creationId xmlns:a16="http://schemas.microsoft.com/office/drawing/2014/main" id="{1258F2FE-A380-4569-B645-F2BE99F61588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29705" name="Text Box 66">
              <a:extLst>
                <a:ext uri="{FF2B5EF4-FFF2-40B4-BE49-F238E27FC236}">
                  <a16:creationId xmlns:a16="http://schemas.microsoft.com/office/drawing/2014/main" id="{68CCCDE7-D0A2-4FF7-A786-787CEE00F4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29706" name="Line 67">
              <a:extLst>
                <a:ext uri="{FF2B5EF4-FFF2-40B4-BE49-F238E27FC236}">
                  <a16:creationId xmlns:a16="http://schemas.microsoft.com/office/drawing/2014/main" id="{0FF57513-D67C-4B4A-89AF-EA4420262E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template04_2">
            <a:extLst>
              <a:ext uri="{FF2B5EF4-FFF2-40B4-BE49-F238E27FC236}">
                <a16:creationId xmlns:a16="http://schemas.microsoft.com/office/drawing/2014/main" id="{9ACD819A-3827-4118-B742-204D3403D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 descr="template04_2">
            <a:extLst>
              <a:ext uri="{FF2B5EF4-FFF2-40B4-BE49-F238E27FC236}">
                <a16:creationId xmlns:a16="http://schemas.microsoft.com/office/drawing/2014/main" id="{DA3C2F47-1A50-4D1A-8740-C3F17F314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24" name="Group 4">
            <a:extLst>
              <a:ext uri="{FF2B5EF4-FFF2-40B4-BE49-F238E27FC236}">
                <a16:creationId xmlns:a16="http://schemas.microsoft.com/office/drawing/2014/main" id="{2762EDEE-EFE4-4F47-BCE9-C61C56582E8C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30735" name="Text Box 5">
              <a:extLst>
                <a:ext uri="{FF2B5EF4-FFF2-40B4-BE49-F238E27FC236}">
                  <a16:creationId xmlns:a16="http://schemas.microsoft.com/office/drawing/2014/main" id="{CD3E0626-EA1C-460A-AEEA-7172A30C88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3409" cy="288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ko-KR" altLang="en-US" sz="2400">
                  <a:latin typeface="Verdana" panose="020B0604030504040204" pitchFamily="34" charset="0"/>
                </a:rPr>
                <a:t>단골손님들의 </a:t>
              </a:r>
              <a:r>
                <a:rPr lang="en-US" altLang="ko-KR" sz="2400">
                  <a:latin typeface="Verdana" panose="020B0604030504040204" pitchFamily="34" charset="0"/>
                </a:rPr>
                <a:t>HRD</a:t>
              </a:r>
              <a:r>
                <a:rPr lang="ko-KR" altLang="en-US" sz="2400">
                  <a:latin typeface="Verdana" panose="020B0604030504040204" pitchFamily="34" charset="0"/>
                </a:rPr>
                <a:t>에 대한 기대사항</a:t>
              </a:r>
            </a:p>
          </p:txBody>
        </p:sp>
        <p:grpSp>
          <p:nvGrpSpPr>
            <p:cNvPr id="30736" name="Group 6">
              <a:extLst>
                <a:ext uri="{FF2B5EF4-FFF2-40B4-BE49-F238E27FC236}">
                  <a16:creationId xmlns:a16="http://schemas.microsoft.com/office/drawing/2014/main" id="{291BD472-44CA-45C6-A363-8A0ABF4ADC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30738" name="Oval 7">
                <a:extLst>
                  <a:ext uri="{FF2B5EF4-FFF2-40B4-BE49-F238E27FC236}">
                    <a16:creationId xmlns:a16="http://schemas.microsoft.com/office/drawing/2014/main" id="{116E1605-E360-4264-953D-8EA85B16FD0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739" name="Oval 8">
                <a:extLst>
                  <a:ext uri="{FF2B5EF4-FFF2-40B4-BE49-F238E27FC236}">
                    <a16:creationId xmlns:a16="http://schemas.microsoft.com/office/drawing/2014/main" id="{5C727430-DFC6-4D33-9E4B-65AE5A10DAF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740" name="Oval 9">
                <a:extLst>
                  <a:ext uri="{FF2B5EF4-FFF2-40B4-BE49-F238E27FC236}">
                    <a16:creationId xmlns:a16="http://schemas.microsoft.com/office/drawing/2014/main" id="{8E799BC2-40A5-4279-ACB8-48DD254328B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741" name="Oval 10">
                <a:extLst>
                  <a:ext uri="{FF2B5EF4-FFF2-40B4-BE49-F238E27FC236}">
                    <a16:creationId xmlns:a16="http://schemas.microsoft.com/office/drawing/2014/main" id="{7B47272A-5F1F-4040-A3B8-B208BA482CC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742" name="Oval 11">
                <a:extLst>
                  <a:ext uri="{FF2B5EF4-FFF2-40B4-BE49-F238E27FC236}">
                    <a16:creationId xmlns:a16="http://schemas.microsoft.com/office/drawing/2014/main" id="{FDDB45FB-9BBE-479A-89B4-3B2AC18AD52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0737" name="Line 12">
              <a:extLst>
                <a:ext uri="{FF2B5EF4-FFF2-40B4-BE49-F238E27FC236}">
                  <a16:creationId xmlns:a16="http://schemas.microsoft.com/office/drawing/2014/main" id="{CD68786F-41E1-4586-9EAF-845AAE7454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0725" name="Group 20">
            <a:extLst>
              <a:ext uri="{FF2B5EF4-FFF2-40B4-BE49-F238E27FC236}">
                <a16:creationId xmlns:a16="http://schemas.microsoft.com/office/drawing/2014/main" id="{69D7F611-5972-47FB-A615-17EFEA2AE051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30733" name="Text Box 21">
              <a:extLst>
                <a:ext uri="{FF2B5EF4-FFF2-40B4-BE49-F238E27FC236}">
                  <a16:creationId xmlns:a16="http://schemas.microsoft.com/office/drawing/2014/main" id="{0E93C544-10F0-43EE-85D0-C8303E0981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30734" name="Line 22">
              <a:extLst>
                <a:ext uri="{FF2B5EF4-FFF2-40B4-BE49-F238E27FC236}">
                  <a16:creationId xmlns:a16="http://schemas.microsoft.com/office/drawing/2014/main" id="{F60287BE-794A-4C73-BDC2-AC88741886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30726" name="Picture 24" descr="73080">
            <a:extLst>
              <a:ext uri="{FF2B5EF4-FFF2-40B4-BE49-F238E27FC236}">
                <a16:creationId xmlns:a16="http://schemas.microsoft.com/office/drawing/2014/main" id="{52154F52-D2C7-4E3E-B1E6-CD1C52ADC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0" y="1628777"/>
            <a:ext cx="158432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Text Box 25">
            <a:extLst>
              <a:ext uri="{FF2B5EF4-FFF2-40B4-BE49-F238E27FC236}">
                <a16:creationId xmlns:a16="http://schemas.microsoft.com/office/drawing/2014/main" id="{6EC46B11-8D93-4FC8-9C99-676CBB9E6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90" y="3357565"/>
            <a:ext cx="1584325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</a:p>
        </p:txBody>
      </p:sp>
      <p:grpSp>
        <p:nvGrpSpPr>
          <p:cNvPr id="30728" name="Group 26">
            <a:extLst>
              <a:ext uri="{FF2B5EF4-FFF2-40B4-BE49-F238E27FC236}">
                <a16:creationId xmlns:a16="http://schemas.microsoft.com/office/drawing/2014/main" id="{7801B6BF-BCD8-4CEE-B2D3-DDD10221359D}"/>
              </a:ext>
            </a:extLst>
          </p:cNvPr>
          <p:cNvGrpSpPr>
            <a:grpSpLocks/>
          </p:cNvGrpSpPr>
          <p:nvPr/>
        </p:nvGrpSpPr>
        <p:grpSpPr bwMode="auto">
          <a:xfrm>
            <a:off x="2411415" y="1628775"/>
            <a:ext cx="5329237" cy="4000500"/>
            <a:chOff x="1519" y="1026"/>
            <a:chExt cx="3357" cy="2520"/>
          </a:xfrm>
        </p:grpSpPr>
        <p:sp>
          <p:nvSpPr>
            <p:cNvPr id="30729" name="Text Box 25">
              <a:extLst>
                <a:ext uri="{FF2B5EF4-FFF2-40B4-BE49-F238E27FC236}">
                  <a16:creationId xmlns:a16="http://schemas.microsoft.com/office/drawing/2014/main" id="{907983FE-14D9-40FE-9805-D5E48E8A33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1026"/>
              <a:ext cx="3357" cy="571"/>
            </a:xfrm>
            <a:prstGeom prst="rect">
              <a:avLst/>
            </a:prstGeom>
            <a:solidFill>
              <a:srgbClr val="009900"/>
            </a:solidFill>
            <a:ln w="9525" algn="ctr">
              <a:solidFill>
                <a:srgbClr val="6081CD"/>
              </a:solidFill>
              <a:miter lim="800000"/>
              <a:headEnd/>
              <a:tailEnd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</p:spPr>
          <p:txBody>
            <a:bodyPr tIns="36000" bIns="36000" anchor="ctr"/>
            <a:lstStyle>
              <a:lvl1pPr marL="4508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spcBef>
                  <a:spcPts val="600"/>
                </a:spcBef>
              </a:pPr>
              <a:r>
                <a:rPr lang="ko-KR" altLang="en-US" sz="2000">
                  <a:solidFill>
                    <a:srgbClr val="FFFFFF"/>
                  </a:solidFill>
                </a:rPr>
                <a:t>스킬 부족 제거</a:t>
              </a:r>
              <a:r>
                <a:rPr lang="en-US" altLang="ko-KR" sz="2000">
                  <a:solidFill>
                    <a:srgbClr val="FFFFFF"/>
                  </a:solidFill>
                </a:rPr>
                <a:t>, </a:t>
              </a:r>
              <a:r>
                <a:rPr lang="ko-KR" altLang="en-US" sz="2000">
                  <a:solidFill>
                    <a:srgbClr val="FFFFFF"/>
                  </a:solidFill>
                </a:rPr>
                <a:t>직무에 포커스</a:t>
              </a:r>
            </a:p>
          </p:txBody>
        </p:sp>
        <p:sp>
          <p:nvSpPr>
            <p:cNvPr id="30730" name="Text Box 26">
              <a:extLst>
                <a:ext uri="{FF2B5EF4-FFF2-40B4-BE49-F238E27FC236}">
                  <a16:creationId xmlns:a16="http://schemas.microsoft.com/office/drawing/2014/main" id="{99F0FEE8-BBF6-4C7D-84E5-107BC1E5E5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1669"/>
              <a:ext cx="3357" cy="572"/>
            </a:xfrm>
            <a:prstGeom prst="rect">
              <a:avLst/>
            </a:prstGeom>
            <a:solidFill>
              <a:srgbClr val="009900"/>
            </a:solidFill>
            <a:ln w="9525" algn="ctr">
              <a:solidFill>
                <a:srgbClr val="6081CD"/>
              </a:solidFill>
              <a:miter lim="800000"/>
              <a:headEnd/>
              <a:tailEnd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</p:spPr>
          <p:txBody>
            <a:bodyPr tIns="36000" bIns="36000" anchor="ctr"/>
            <a:lstStyle>
              <a:lvl1pPr marL="4508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spcBef>
                  <a:spcPts val="600"/>
                </a:spcBef>
              </a:pPr>
              <a:r>
                <a:rPr lang="ko-KR" altLang="en-US" sz="2000">
                  <a:solidFill>
                    <a:srgbClr val="FFFFFF"/>
                  </a:solidFill>
                </a:rPr>
                <a:t>직원도 훈련 프로세스에 포함</a:t>
              </a:r>
            </a:p>
          </p:txBody>
        </p:sp>
        <p:sp>
          <p:nvSpPr>
            <p:cNvPr id="30731" name="Text Box 27">
              <a:extLst>
                <a:ext uri="{FF2B5EF4-FFF2-40B4-BE49-F238E27FC236}">
                  <a16:creationId xmlns:a16="http://schemas.microsoft.com/office/drawing/2014/main" id="{059BD0E3-A613-4B6C-9F4C-5CDDBCE376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2322"/>
              <a:ext cx="3357" cy="571"/>
            </a:xfrm>
            <a:prstGeom prst="rect">
              <a:avLst/>
            </a:prstGeom>
            <a:solidFill>
              <a:srgbClr val="009900"/>
            </a:solidFill>
            <a:ln w="9525" algn="ctr">
              <a:solidFill>
                <a:srgbClr val="6081CD"/>
              </a:solidFill>
              <a:miter lim="800000"/>
              <a:headEnd/>
              <a:tailEnd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</p:spPr>
          <p:txBody>
            <a:bodyPr tIns="36000" bIns="36000" anchor="ctr"/>
            <a:lstStyle>
              <a:lvl1pPr marL="4508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spcBef>
                  <a:spcPts val="600"/>
                </a:spcBef>
              </a:pPr>
              <a:r>
                <a:rPr lang="ko-KR" altLang="en-US" sz="2000">
                  <a:solidFill>
                    <a:srgbClr val="FFFFFF"/>
                  </a:solidFill>
                </a:rPr>
                <a:t>훈련과 개발은 현업에 바탕</a:t>
              </a:r>
            </a:p>
          </p:txBody>
        </p:sp>
        <p:sp>
          <p:nvSpPr>
            <p:cNvPr id="30732" name="Text Box 28">
              <a:extLst>
                <a:ext uri="{FF2B5EF4-FFF2-40B4-BE49-F238E27FC236}">
                  <a16:creationId xmlns:a16="http://schemas.microsoft.com/office/drawing/2014/main" id="{073FF5D7-98A6-4D98-AAA6-CCBFB64191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2975"/>
              <a:ext cx="3357" cy="571"/>
            </a:xfrm>
            <a:prstGeom prst="rect">
              <a:avLst/>
            </a:prstGeom>
            <a:solidFill>
              <a:srgbClr val="009900"/>
            </a:solidFill>
            <a:ln w="9525" algn="ctr">
              <a:solidFill>
                <a:srgbClr val="6081CD"/>
              </a:solidFill>
              <a:miter lim="800000"/>
              <a:headEnd/>
              <a:tailEnd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</p:spPr>
          <p:txBody>
            <a:bodyPr tIns="36000" bIns="36000" anchor="ctr"/>
            <a:lstStyle>
              <a:lvl1pPr marL="4508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spcBef>
                  <a:spcPts val="600"/>
                </a:spcBef>
              </a:pPr>
              <a:r>
                <a:rPr lang="ko-KR" altLang="en-US" sz="2000">
                  <a:solidFill>
                    <a:srgbClr val="FFFFFF"/>
                  </a:solidFill>
                </a:rPr>
                <a:t>팀 빌딩 증진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template04_2">
            <a:extLst>
              <a:ext uri="{FF2B5EF4-FFF2-40B4-BE49-F238E27FC236}">
                <a16:creationId xmlns:a16="http://schemas.microsoft.com/office/drawing/2014/main" id="{97E9D0EE-52D0-4F0E-8CC8-57986DC0A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 descr="template04_2">
            <a:extLst>
              <a:ext uri="{FF2B5EF4-FFF2-40B4-BE49-F238E27FC236}">
                <a16:creationId xmlns:a16="http://schemas.microsoft.com/office/drawing/2014/main" id="{C6CBEBF8-A6E4-4AF0-8AA4-60415DE3B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48" name="Group 4">
            <a:extLst>
              <a:ext uri="{FF2B5EF4-FFF2-40B4-BE49-F238E27FC236}">
                <a16:creationId xmlns:a16="http://schemas.microsoft.com/office/drawing/2014/main" id="{FB523682-A35C-4EC6-BB7D-0B0DFAB49758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31760" name="Text Box 5">
              <a:extLst>
                <a:ext uri="{FF2B5EF4-FFF2-40B4-BE49-F238E27FC236}">
                  <a16:creationId xmlns:a16="http://schemas.microsoft.com/office/drawing/2014/main" id="{284B9E82-0B7F-4534-917E-0386F545A1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3409" cy="288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ko-KR" altLang="en-US" sz="2400">
                  <a:latin typeface="Verdana" panose="020B0604030504040204" pitchFamily="34" charset="0"/>
                </a:rPr>
                <a:t>단골손님들의 </a:t>
              </a:r>
              <a:r>
                <a:rPr lang="en-US" altLang="ko-KR" sz="2400">
                  <a:latin typeface="Verdana" panose="020B0604030504040204" pitchFamily="34" charset="0"/>
                </a:rPr>
                <a:t>HRD</a:t>
              </a:r>
              <a:r>
                <a:rPr lang="ko-KR" altLang="en-US" sz="2400">
                  <a:latin typeface="Verdana" panose="020B0604030504040204" pitchFamily="34" charset="0"/>
                </a:rPr>
                <a:t>에 대한 기대사항</a:t>
              </a:r>
            </a:p>
          </p:txBody>
        </p:sp>
        <p:grpSp>
          <p:nvGrpSpPr>
            <p:cNvPr id="31761" name="Group 6">
              <a:extLst>
                <a:ext uri="{FF2B5EF4-FFF2-40B4-BE49-F238E27FC236}">
                  <a16:creationId xmlns:a16="http://schemas.microsoft.com/office/drawing/2014/main" id="{AB382866-B3ED-4948-B936-787DC5C438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31763" name="Oval 7">
                <a:extLst>
                  <a:ext uri="{FF2B5EF4-FFF2-40B4-BE49-F238E27FC236}">
                    <a16:creationId xmlns:a16="http://schemas.microsoft.com/office/drawing/2014/main" id="{2AA4DE03-BE4F-4B29-A9BC-EED98892CC3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764" name="Oval 8">
                <a:extLst>
                  <a:ext uri="{FF2B5EF4-FFF2-40B4-BE49-F238E27FC236}">
                    <a16:creationId xmlns:a16="http://schemas.microsoft.com/office/drawing/2014/main" id="{54ABC960-B928-47A8-8290-1D0D24A6897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765" name="Oval 9">
                <a:extLst>
                  <a:ext uri="{FF2B5EF4-FFF2-40B4-BE49-F238E27FC236}">
                    <a16:creationId xmlns:a16="http://schemas.microsoft.com/office/drawing/2014/main" id="{919F9AC1-1907-4F2D-90AC-08C46B29ED6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766" name="Oval 10">
                <a:extLst>
                  <a:ext uri="{FF2B5EF4-FFF2-40B4-BE49-F238E27FC236}">
                    <a16:creationId xmlns:a16="http://schemas.microsoft.com/office/drawing/2014/main" id="{C288779F-6CCD-44FA-821E-36137743032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767" name="Oval 11">
                <a:extLst>
                  <a:ext uri="{FF2B5EF4-FFF2-40B4-BE49-F238E27FC236}">
                    <a16:creationId xmlns:a16="http://schemas.microsoft.com/office/drawing/2014/main" id="{60C87428-2C2F-4A69-9E55-7029CC1BA1D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1762" name="Line 12">
              <a:extLst>
                <a:ext uri="{FF2B5EF4-FFF2-40B4-BE49-F238E27FC236}">
                  <a16:creationId xmlns:a16="http://schemas.microsoft.com/office/drawing/2014/main" id="{1B2A343C-68FB-4CF6-A4E2-EAAB0A357F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1749" name="Group 13">
            <a:extLst>
              <a:ext uri="{FF2B5EF4-FFF2-40B4-BE49-F238E27FC236}">
                <a16:creationId xmlns:a16="http://schemas.microsoft.com/office/drawing/2014/main" id="{EDB96FCF-6D84-4633-9A69-717692C4CCCB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31758" name="Text Box 14">
              <a:extLst>
                <a:ext uri="{FF2B5EF4-FFF2-40B4-BE49-F238E27FC236}">
                  <a16:creationId xmlns:a16="http://schemas.microsoft.com/office/drawing/2014/main" id="{9E519A73-B6D8-4295-B3E3-D7DAC918BF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31759" name="Line 15">
              <a:extLst>
                <a:ext uri="{FF2B5EF4-FFF2-40B4-BE49-F238E27FC236}">
                  <a16:creationId xmlns:a16="http://schemas.microsoft.com/office/drawing/2014/main" id="{A5FC87AE-0F6E-4EA6-BC00-976660D53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1750" name="Text Box 24">
            <a:extLst>
              <a:ext uri="{FF2B5EF4-FFF2-40B4-BE49-F238E27FC236}">
                <a16:creationId xmlns:a16="http://schemas.microsoft.com/office/drawing/2014/main" id="{59CAE7F2-1EA1-4F1E-BC95-ABBEF5693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3500440"/>
            <a:ext cx="172720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HRD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담당자</a:t>
            </a:r>
          </a:p>
        </p:txBody>
      </p:sp>
      <p:grpSp>
        <p:nvGrpSpPr>
          <p:cNvPr id="31751" name="Group 25">
            <a:extLst>
              <a:ext uri="{FF2B5EF4-FFF2-40B4-BE49-F238E27FC236}">
                <a16:creationId xmlns:a16="http://schemas.microsoft.com/office/drawing/2014/main" id="{A811C465-EC9E-4DE4-AF43-D7CDADA17588}"/>
              </a:ext>
            </a:extLst>
          </p:cNvPr>
          <p:cNvGrpSpPr>
            <a:grpSpLocks/>
          </p:cNvGrpSpPr>
          <p:nvPr/>
        </p:nvGrpSpPr>
        <p:grpSpPr bwMode="auto">
          <a:xfrm>
            <a:off x="2411415" y="1484313"/>
            <a:ext cx="5761037" cy="4248150"/>
            <a:chOff x="1519" y="935"/>
            <a:chExt cx="3629" cy="2676"/>
          </a:xfrm>
        </p:grpSpPr>
        <p:sp>
          <p:nvSpPr>
            <p:cNvPr id="31753" name="Text Box 25">
              <a:extLst>
                <a:ext uri="{FF2B5EF4-FFF2-40B4-BE49-F238E27FC236}">
                  <a16:creationId xmlns:a16="http://schemas.microsoft.com/office/drawing/2014/main" id="{AC067219-5811-4D75-8C3C-3E37DE8499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935"/>
              <a:ext cx="3629" cy="473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rgbClr val="6081CD"/>
              </a:solidFill>
              <a:miter lim="800000"/>
              <a:headEnd/>
              <a:tailEnd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</p:spPr>
          <p:txBody>
            <a:bodyPr tIns="36000" bIns="36000" anchor="ctr"/>
            <a:lstStyle>
              <a:lvl1pPr marL="4508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spcBef>
                  <a:spcPts val="600"/>
                </a:spcBef>
              </a:pPr>
              <a:r>
                <a:rPr lang="ko-KR" altLang="en-US" sz="2000">
                  <a:solidFill>
                    <a:srgbClr val="000099"/>
                  </a:solidFill>
                </a:rPr>
                <a:t>컨설턴트</a:t>
              </a:r>
              <a:r>
                <a:rPr lang="en-US" altLang="ko-KR" sz="2000">
                  <a:solidFill>
                    <a:srgbClr val="000099"/>
                  </a:solidFill>
                </a:rPr>
                <a:t>, </a:t>
              </a:r>
              <a:r>
                <a:rPr lang="ko-KR" altLang="en-US" sz="2000">
                  <a:solidFill>
                    <a:srgbClr val="000099"/>
                  </a:solidFill>
                </a:rPr>
                <a:t>변화촉진자</a:t>
              </a:r>
            </a:p>
          </p:txBody>
        </p:sp>
        <p:sp>
          <p:nvSpPr>
            <p:cNvPr id="31754" name="Text Box 26">
              <a:extLst>
                <a:ext uri="{FF2B5EF4-FFF2-40B4-BE49-F238E27FC236}">
                  <a16:creationId xmlns:a16="http://schemas.microsoft.com/office/drawing/2014/main" id="{3A2085A7-746E-4E35-9FFD-66547E08E5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1467"/>
              <a:ext cx="3629" cy="474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rgbClr val="6081CD"/>
              </a:solidFill>
              <a:miter lim="800000"/>
              <a:headEnd/>
              <a:tailEnd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</p:spPr>
          <p:txBody>
            <a:bodyPr tIns="36000" bIns="36000" anchor="ctr"/>
            <a:lstStyle>
              <a:lvl1pPr marL="4508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spcBef>
                  <a:spcPts val="600"/>
                </a:spcBef>
              </a:pPr>
              <a:r>
                <a:rPr lang="ko-KR" altLang="en-US" sz="2000">
                  <a:solidFill>
                    <a:srgbClr val="000099"/>
                  </a:solidFill>
                </a:rPr>
                <a:t>전략적 목표달성에 공헌</a:t>
              </a:r>
            </a:p>
          </p:txBody>
        </p:sp>
        <p:sp>
          <p:nvSpPr>
            <p:cNvPr id="31755" name="Text Box 27">
              <a:extLst>
                <a:ext uri="{FF2B5EF4-FFF2-40B4-BE49-F238E27FC236}">
                  <a16:creationId xmlns:a16="http://schemas.microsoft.com/office/drawing/2014/main" id="{2CB04725-2AAE-4BED-AA62-456D481184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2008"/>
              <a:ext cx="3629" cy="472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rgbClr val="6081CD"/>
              </a:solidFill>
              <a:miter lim="800000"/>
              <a:headEnd/>
              <a:tailEnd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</p:spPr>
          <p:txBody>
            <a:bodyPr tIns="36000" bIns="36000" anchor="ctr"/>
            <a:lstStyle>
              <a:lvl1pPr marL="4508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spcBef>
                  <a:spcPts val="600"/>
                </a:spcBef>
              </a:pPr>
              <a:r>
                <a:rPr lang="en-US" altLang="ko-KR" sz="2000">
                  <a:solidFill>
                    <a:srgbClr val="000099"/>
                  </a:solidFill>
                </a:rPr>
                <a:t>HRD </a:t>
              </a:r>
              <a:r>
                <a:rPr lang="ko-KR" altLang="en-US" sz="2000">
                  <a:solidFill>
                    <a:srgbClr val="000099"/>
                  </a:solidFill>
                </a:rPr>
                <a:t>관리활동에 혁신적 접근방법 도입</a:t>
              </a:r>
            </a:p>
          </p:txBody>
        </p:sp>
        <p:sp>
          <p:nvSpPr>
            <p:cNvPr id="31756" name="Text Box 28">
              <a:extLst>
                <a:ext uri="{FF2B5EF4-FFF2-40B4-BE49-F238E27FC236}">
                  <a16:creationId xmlns:a16="http://schemas.microsoft.com/office/drawing/2014/main" id="{1CECEFB0-628A-494B-A8E2-E463B2C7F9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2548"/>
              <a:ext cx="3629" cy="473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rgbClr val="6081CD"/>
              </a:solidFill>
              <a:miter lim="800000"/>
              <a:headEnd/>
              <a:tailEnd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</p:spPr>
          <p:txBody>
            <a:bodyPr tIns="36000" bIns="36000" anchor="ctr"/>
            <a:lstStyle>
              <a:lvl1pPr marL="4508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spcBef>
                  <a:spcPts val="600"/>
                </a:spcBef>
              </a:pPr>
              <a:r>
                <a:rPr lang="ko-KR" altLang="en-US" sz="2000">
                  <a:solidFill>
                    <a:srgbClr val="000099"/>
                  </a:solidFill>
                </a:rPr>
                <a:t>조직과 개인의 니즈 균형 달성</a:t>
              </a:r>
            </a:p>
          </p:txBody>
        </p:sp>
        <p:sp>
          <p:nvSpPr>
            <p:cNvPr id="31757" name="Text Box 26">
              <a:extLst>
                <a:ext uri="{FF2B5EF4-FFF2-40B4-BE49-F238E27FC236}">
                  <a16:creationId xmlns:a16="http://schemas.microsoft.com/office/drawing/2014/main" id="{BB736908-E0DD-4617-B05E-29BDD36DD8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3112"/>
              <a:ext cx="3604" cy="499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rgbClr val="6081CD"/>
              </a:solidFill>
              <a:miter lim="800000"/>
              <a:headEnd/>
              <a:tailEnd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</p:spPr>
          <p:txBody>
            <a:bodyPr tIns="36000" bIns="36000" anchor="ctr"/>
            <a:lstStyle>
              <a:lvl1pPr marL="4508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spcBef>
                  <a:spcPts val="600"/>
                </a:spcBef>
              </a:pPr>
              <a:r>
                <a:rPr lang="en-US" altLang="ko-KR" sz="2000">
                  <a:solidFill>
                    <a:srgbClr val="000099"/>
                  </a:solidFill>
                </a:rPr>
                <a:t>HRD</a:t>
              </a:r>
              <a:r>
                <a:rPr lang="ko-KR" altLang="en-US" sz="2000">
                  <a:solidFill>
                    <a:srgbClr val="000099"/>
                  </a:solidFill>
                </a:rPr>
                <a:t>활동에 이해관계자 참여 필요</a:t>
              </a:r>
            </a:p>
          </p:txBody>
        </p:sp>
      </p:grpSp>
      <p:pic>
        <p:nvPicPr>
          <p:cNvPr id="31752" name="Picture 31" descr="SS32015">
            <a:extLst>
              <a:ext uri="{FF2B5EF4-FFF2-40B4-BE49-F238E27FC236}">
                <a16:creationId xmlns:a16="http://schemas.microsoft.com/office/drawing/2014/main" id="{0D2F4A01-1B80-4387-BC28-935F434E9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0" y="1557338"/>
            <a:ext cx="1512887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template04_2">
            <a:extLst>
              <a:ext uri="{FF2B5EF4-FFF2-40B4-BE49-F238E27FC236}">
                <a16:creationId xmlns:a16="http://schemas.microsoft.com/office/drawing/2014/main" id="{D7F1297A-8535-439A-910F-E61C79800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 descr="template04_2">
            <a:extLst>
              <a:ext uri="{FF2B5EF4-FFF2-40B4-BE49-F238E27FC236}">
                <a16:creationId xmlns:a16="http://schemas.microsoft.com/office/drawing/2014/main" id="{8A2C95B0-1377-4A64-BF9A-1344B72FD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772" name="Group 4">
            <a:extLst>
              <a:ext uri="{FF2B5EF4-FFF2-40B4-BE49-F238E27FC236}">
                <a16:creationId xmlns:a16="http://schemas.microsoft.com/office/drawing/2014/main" id="{CD356ABC-BD72-4E38-BB89-CEE737E16B74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32784" name="Text Box 5">
              <a:extLst>
                <a:ext uri="{FF2B5EF4-FFF2-40B4-BE49-F238E27FC236}">
                  <a16:creationId xmlns:a16="http://schemas.microsoft.com/office/drawing/2014/main" id="{49640C58-05BB-4D02-8801-BAE786F187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3409" cy="288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ko-KR" altLang="en-US" sz="2400">
                  <a:latin typeface="Verdana" panose="020B0604030504040204" pitchFamily="34" charset="0"/>
                </a:rPr>
                <a:t>단골손님들의 </a:t>
              </a:r>
              <a:r>
                <a:rPr lang="en-US" altLang="ko-KR" sz="2400">
                  <a:latin typeface="Verdana" panose="020B0604030504040204" pitchFamily="34" charset="0"/>
                </a:rPr>
                <a:t>HRD</a:t>
              </a:r>
              <a:r>
                <a:rPr lang="ko-KR" altLang="en-US" sz="2400">
                  <a:latin typeface="Verdana" panose="020B0604030504040204" pitchFamily="34" charset="0"/>
                </a:rPr>
                <a:t>에 대한 기대사항</a:t>
              </a:r>
            </a:p>
          </p:txBody>
        </p:sp>
        <p:grpSp>
          <p:nvGrpSpPr>
            <p:cNvPr id="32785" name="Group 6">
              <a:extLst>
                <a:ext uri="{FF2B5EF4-FFF2-40B4-BE49-F238E27FC236}">
                  <a16:creationId xmlns:a16="http://schemas.microsoft.com/office/drawing/2014/main" id="{DBA2AF8F-463F-40D1-B9C4-7980D43B6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32787" name="Oval 7">
                <a:extLst>
                  <a:ext uri="{FF2B5EF4-FFF2-40B4-BE49-F238E27FC236}">
                    <a16:creationId xmlns:a16="http://schemas.microsoft.com/office/drawing/2014/main" id="{889E6571-8F19-4794-8A7C-DEAC4402A37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788" name="Oval 8">
                <a:extLst>
                  <a:ext uri="{FF2B5EF4-FFF2-40B4-BE49-F238E27FC236}">
                    <a16:creationId xmlns:a16="http://schemas.microsoft.com/office/drawing/2014/main" id="{7497D300-111C-4B48-A568-87D9D5CBE36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789" name="Oval 9">
                <a:extLst>
                  <a:ext uri="{FF2B5EF4-FFF2-40B4-BE49-F238E27FC236}">
                    <a16:creationId xmlns:a16="http://schemas.microsoft.com/office/drawing/2014/main" id="{4E07148E-2B4E-40E3-AAD0-9896A306765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790" name="Oval 10">
                <a:extLst>
                  <a:ext uri="{FF2B5EF4-FFF2-40B4-BE49-F238E27FC236}">
                    <a16:creationId xmlns:a16="http://schemas.microsoft.com/office/drawing/2014/main" id="{2ABF4920-201E-4204-9B83-D53294E0EA1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791" name="Oval 11">
                <a:extLst>
                  <a:ext uri="{FF2B5EF4-FFF2-40B4-BE49-F238E27FC236}">
                    <a16:creationId xmlns:a16="http://schemas.microsoft.com/office/drawing/2014/main" id="{C54268A3-E5DE-4FCD-989B-E5FB8D95C86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2786" name="Line 12">
              <a:extLst>
                <a:ext uri="{FF2B5EF4-FFF2-40B4-BE49-F238E27FC236}">
                  <a16:creationId xmlns:a16="http://schemas.microsoft.com/office/drawing/2014/main" id="{AA6DD306-8300-4FFD-A71B-98DC1BCDF2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2773" name="Group 13">
            <a:extLst>
              <a:ext uri="{FF2B5EF4-FFF2-40B4-BE49-F238E27FC236}">
                <a16:creationId xmlns:a16="http://schemas.microsoft.com/office/drawing/2014/main" id="{F1290088-B409-42DB-8FDF-5C95364A78F4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32782" name="Text Box 14">
              <a:extLst>
                <a:ext uri="{FF2B5EF4-FFF2-40B4-BE49-F238E27FC236}">
                  <a16:creationId xmlns:a16="http://schemas.microsoft.com/office/drawing/2014/main" id="{F9DAF63D-3E14-4166-B17C-8B8BE23372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32783" name="Line 15">
              <a:extLst>
                <a:ext uri="{FF2B5EF4-FFF2-40B4-BE49-F238E27FC236}">
                  <a16:creationId xmlns:a16="http://schemas.microsoft.com/office/drawing/2014/main" id="{9E060DA9-EDBF-4521-A609-4B182509A3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32774" name="Picture 25" descr="73019">
            <a:extLst>
              <a:ext uri="{FF2B5EF4-FFF2-40B4-BE49-F238E27FC236}">
                <a16:creationId xmlns:a16="http://schemas.microsoft.com/office/drawing/2014/main" id="{457D90AD-B82F-4EE3-97D9-5625DCB92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0" y="1557338"/>
            <a:ext cx="1616075" cy="161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775" name="Group 26">
            <a:extLst>
              <a:ext uri="{FF2B5EF4-FFF2-40B4-BE49-F238E27FC236}">
                <a16:creationId xmlns:a16="http://schemas.microsoft.com/office/drawing/2014/main" id="{7EFC9738-D74B-4DC3-BA67-C5E67B6D88A1}"/>
              </a:ext>
            </a:extLst>
          </p:cNvPr>
          <p:cNvGrpSpPr>
            <a:grpSpLocks/>
          </p:cNvGrpSpPr>
          <p:nvPr/>
        </p:nvGrpSpPr>
        <p:grpSpPr bwMode="auto">
          <a:xfrm>
            <a:off x="2411415" y="1484313"/>
            <a:ext cx="5545137" cy="4248150"/>
            <a:chOff x="1519" y="935"/>
            <a:chExt cx="3493" cy="2676"/>
          </a:xfrm>
        </p:grpSpPr>
        <p:sp>
          <p:nvSpPr>
            <p:cNvPr id="32777" name="Text Box 25">
              <a:extLst>
                <a:ext uri="{FF2B5EF4-FFF2-40B4-BE49-F238E27FC236}">
                  <a16:creationId xmlns:a16="http://schemas.microsoft.com/office/drawing/2014/main" id="{CF00B3E5-D598-4937-A56E-1653A5DAEA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935"/>
              <a:ext cx="3493" cy="473"/>
            </a:xfrm>
            <a:prstGeom prst="rect">
              <a:avLst/>
            </a:prstGeom>
            <a:solidFill>
              <a:srgbClr val="FF9900"/>
            </a:solidFill>
            <a:ln w="9525" algn="ctr">
              <a:solidFill>
                <a:srgbClr val="6081CD"/>
              </a:solidFill>
              <a:miter lim="800000"/>
              <a:headEnd/>
              <a:tailEnd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</p:spPr>
          <p:txBody>
            <a:bodyPr tIns="36000" bIns="36000" anchor="ctr"/>
            <a:lstStyle>
              <a:lvl1pPr marL="4508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spcBef>
                  <a:spcPts val="600"/>
                </a:spcBef>
              </a:pPr>
              <a:r>
                <a:rPr lang="en-US" altLang="ko-KR" sz="2000">
                  <a:solidFill>
                    <a:srgbClr val="000099"/>
                  </a:solidFill>
                </a:rPr>
                <a:t>HRD</a:t>
              </a:r>
              <a:r>
                <a:rPr lang="ko-KR" altLang="en-US" sz="2000">
                  <a:solidFill>
                    <a:srgbClr val="000099"/>
                  </a:solidFill>
                </a:rPr>
                <a:t>는 인사 정책과 보조</a:t>
              </a:r>
            </a:p>
          </p:txBody>
        </p:sp>
        <p:sp>
          <p:nvSpPr>
            <p:cNvPr id="32778" name="Text Box 26">
              <a:extLst>
                <a:ext uri="{FF2B5EF4-FFF2-40B4-BE49-F238E27FC236}">
                  <a16:creationId xmlns:a16="http://schemas.microsoft.com/office/drawing/2014/main" id="{9944B728-6413-4EAD-9355-0AB921209E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1467"/>
              <a:ext cx="3493" cy="474"/>
            </a:xfrm>
            <a:prstGeom prst="rect">
              <a:avLst/>
            </a:prstGeom>
            <a:solidFill>
              <a:srgbClr val="FF9900"/>
            </a:solidFill>
            <a:ln w="9525" algn="ctr">
              <a:solidFill>
                <a:srgbClr val="6081CD"/>
              </a:solidFill>
              <a:miter lim="800000"/>
              <a:headEnd/>
              <a:tailEnd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</p:spPr>
          <p:txBody>
            <a:bodyPr tIns="36000" bIns="36000" anchor="ctr"/>
            <a:lstStyle>
              <a:lvl1pPr marL="4508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spcBef>
                  <a:spcPts val="600"/>
                </a:spcBef>
              </a:pPr>
              <a:r>
                <a:rPr lang="ko-KR" altLang="en-US" sz="2000">
                  <a:solidFill>
                    <a:srgbClr val="000099"/>
                  </a:solidFill>
                </a:rPr>
                <a:t>고객의 니즈 부합</a:t>
              </a:r>
              <a:r>
                <a:rPr lang="en-US" altLang="ko-KR" sz="2000">
                  <a:solidFill>
                    <a:srgbClr val="000099"/>
                  </a:solidFill>
                </a:rPr>
                <a:t>, </a:t>
              </a:r>
              <a:r>
                <a:rPr lang="ko-KR" altLang="en-US" sz="2000">
                  <a:solidFill>
                    <a:srgbClr val="000099"/>
                  </a:solidFill>
                </a:rPr>
                <a:t>조직 변화 촉진</a:t>
              </a:r>
            </a:p>
          </p:txBody>
        </p:sp>
        <p:sp>
          <p:nvSpPr>
            <p:cNvPr id="32779" name="Text Box 27">
              <a:extLst>
                <a:ext uri="{FF2B5EF4-FFF2-40B4-BE49-F238E27FC236}">
                  <a16:creationId xmlns:a16="http://schemas.microsoft.com/office/drawing/2014/main" id="{CBC5439C-8036-4611-AC78-BF01BF004E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2008"/>
              <a:ext cx="3493" cy="472"/>
            </a:xfrm>
            <a:prstGeom prst="rect">
              <a:avLst/>
            </a:prstGeom>
            <a:solidFill>
              <a:srgbClr val="FF9900"/>
            </a:solidFill>
            <a:ln w="9525" algn="ctr">
              <a:solidFill>
                <a:srgbClr val="6081CD"/>
              </a:solidFill>
              <a:miter lim="800000"/>
              <a:headEnd/>
              <a:tailEnd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</p:spPr>
          <p:txBody>
            <a:bodyPr tIns="36000" bIns="36000" anchor="ctr"/>
            <a:lstStyle>
              <a:lvl1pPr marL="4508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spcBef>
                  <a:spcPts val="600"/>
                </a:spcBef>
              </a:pPr>
              <a:r>
                <a:rPr lang="en-US" altLang="ko-KR" sz="2000">
                  <a:solidFill>
                    <a:srgbClr val="000099"/>
                  </a:solidFill>
                </a:rPr>
                <a:t>HRD </a:t>
              </a:r>
              <a:r>
                <a:rPr lang="ko-KR" altLang="en-US" sz="2000">
                  <a:solidFill>
                    <a:srgbClr val="000099"/>
                  </a:solidFill>
                </a:rPr>
                <a:t>활동에 관리자가 주도적 역할</a:t>
              </a:r>
            </a:p>
          </p:txBody>
        </p:sp>
        <p:sp>
          <p:nvSpPr>
            <p:cNvPr id="32780" name="Text Box 28">
              <a:extLst>
                <a:ext uri="{FF2B5EF4-FFF2-40B4-BE49-F238E27FC236}">
                  <a16:creationId xmlns:a16="http://schemas.microsoft.com/office/drawing/2014/main" id="{5CE5D027-0CCC-4E17-8D5A-17BA60EEA8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2548"/>
              <a:ext cx="3493" cy="473"/>
            </a:xfrm>
            <a:prstGeom prst="rect">
              <a:avLst/>
            </a:prstGeom>
            <a:solidFill>
              <a:srgbClr val="FF9900"/>
            </a:solidFill>
            <a:ln w="9525" algn="ctr">
              <a:solidFill>
                <a:srgbClr val="6081CD"/>
              </a:solidFill>
              <a:miter lim="800000"/>
              <a:headEnd/>
              <a:tailEnd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</p:spPr>
          <p:txBody>
            <a:bodyPr tIns="36000" bIns="36000" anchor="ctr"/>
            <a:lstStyle>
              <a:lvl1pPr marL="4508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spcBef>
                  <a:spcPts val="600"/>
                </a:spcBef>
              </a:pPr>
              <a:r>
                <a:rPr lang="en-US" altLang="ko-KR" sz="2000">
                  <a:solidFill>
                    <a:srgbClr val="000099"/>
                  </a:solidFill>
                </a:rPr>
                <a:t>HRD</a:t>
              </a:r>
              <a:r>
                <a:rPr lang="ko-KR" altLang="en-US" sz="2000">
                  <a:solidFill>
                    <a:srgbClr val="000099"/>
                  </a:solidFill>
                </a:rPr>
                <a:t>는 지속성을 가져야 한다</a:t>
              </a:r>
            </a:p>
          </p:txBody>
        </p:sp>
        <p:sp>
          <p:nvSpPr>
            <p:cNvPr id="32781" name="Text Box 26">
              <a:extLst>
                <a:ext uri="{FF2B5EF4-FFF2-40B4-BE49-F238E27FC236}">
                  <a16:creationId xmlns:a16="http://schemas.microsoft.com/office/drawing/2014/main" id="{D40B7FBA-08A6-43B9-B099-8822A0B9E2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3112"/>
              <a:ext cx="3469" cy="499"/>
            </a:xfrm>
            <a:prstGeom prst="rect">
              <a:avLst/>
            </a:prstGeom>
            <a:solidFill>
              <a:srgbClr val="FF9900"/>
            </a:solidFill>
            <a:ln w="9525" algn="ctr">
              <a:solidFill>
                <a:srgbClr val="6081CD"/>
              </a:solidFill>
              <a:miter lim="800000"/>
              <a:headEnd/>
              <a:tailEnd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</p:spPr>
          <p:txBody>
            <a:bodyPr tIns="36000" bIns="36000" anchor="ctr"/>
            <a:lstStyle>
              <a:lvl1pPr marL="4508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spcBef>
                  <a:spcPts val="600"/>
                </a:spcBef>
              </a:pPr>
              <a:r>
                <a:rPr lang="ko-KR" altLang="en-US" sz="2000">
                  <a:solidFill>
                    <a:srgbClr val="000099"/>
                  </a:solidFill>
                </a:rPr>
                <a:t>인사에 필요한 객관적 데이터 필요</a:t>
              </a:r>
            </a:p>
          </p:txBody>
        </p:sp>
      </p:grpSp>
      <p:sp>
        <p:nvSpPr>
          <p:cNvPr id="32776" name="Text Box 32">
            <a:extLst>
              <a:ext uri="{FF2B5EF4-FFF2-40B4-BE49-F238E27FC236}">
                <a16:creationId xmlns:a16="http://schemas.microsoft.com/office/drawing/2014/main" id="{9568EFCF-5772-4443-AE37-76F9BB478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3357565"/>
            <a:ext cx="1871662" cy="28674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인사 담당자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template04_2">
            <a:extLst>
              <a:ext uri="{FF2B5EF4-FFF2-40B4-BE49-F238E27FC236}">
                <a16:creationId xmlns:a16="http://schemas.microsoft.com/office/drawing/2014/main" id="{8930151D-9611-4083-AB3D-AA2351C9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 descr="template04_2">
            <a:extLst>
              <a:ext uri="{FF2B5EF4-FFF2-40B4-BE49-F238E27FC236}">
                <a16:creationId xmlns:a16="http://schemas.microsoft.com/office/drawing/2014/main" id="{AA21BB49-C9E9-44A1-B9E5-180579BE7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796" name="Group 4">
            <a:extLst>
              <a:ext uri="{FF2B5EF4-FFF2-40B4-BE49-F238E27FC236}">
                <a16:creationId xmlns:a16="http://schemas.microsoft.com/office/drawing/2014/main" id="{D27A67D6-C014-4DD6-AF82-D1B353823FA8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33808" name="Text Box 5">
              <a:extLst>
                <a:ext uri="{FF2B5EF4-FFF2-40B4-BE49-F238E27FC236}">
                  <a16:creationId xmlns:a16="http://schemas.microsoft.com/office/drawing/2014/main" id="{7FEEE4BD-04A5-4409-893C-E84AF609D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3409" cy="288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ko-KR" altLang="en-US" sz="2400">
                  <a:latin typeface="Verdana" panose="020B0604030504040204" pitchFamily="34" charset="0"/>
                </a:rPr>
                <a:t>단골손님들의 </a:t>
              </a:r>
              <a:r>
                <a:rPr lang="en-US" altLang="ko-KR" sz="2400">
                  <a:latin typeface="Verdana" panose="020B0604030504040204" pitchFamily="34" charset="0"/>
                </a:rPr>
                <a:t>HRD</a:t>
              </a:r>
              <a:r>
                <a:rPr lang="ko-KR" altLang="en-US" sz="2400">
                  <a:latin typeface="Verdana" panose="020B0604030504040204" pitchFamily="34" charset="0"/>
                </a:rPr>
                <a:t>에 대한 기대사항</a:t>
              </a:r>
            </a:p>
          </p:txBody>
        </p:sp>
        <p:grpSp>
          <p:nvGrpSpPr>
            <p:cNvPr id="33809" name="Group 6">
              <a:extLst>
                <a:ext uri="{FF2B5EF4-FFF2-40B4-BE49-F238E27FC236}">
                  <a16:creationId xmlns:a16="http://schemas.microsoft.com/office/drawing/2014/main" id="{BDC647C9-BEB8-48C6-AC26-0D27960E2C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33811" name="Oval 7">
                <a:extLst>
                  <a:ext uri="{FF2B5EF4-FFF2-40B4-BE49-F238E27FC236}">
                    <a16:creationId xmlns:a16="http://schemas.microsoft.com/office/drawing/2014/main" id="{84F9598F-40F0-40C4-8555-30D0E663526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812" name="Oval 8">
                <a:extLst>
                  <a:ext uri="{FF2B5EF4-FFF2-40B4-BE49-F238E27FC236}">
                    <a16:creationId xmlns:a16="http://schemas.microsoft.com/office/drawing/2014/main" id="{D96873F3-FA2D-417F-AFE7-FD150FD3CA3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813" name="Oval 9">
                <a:extLst>
                  <a:ext uri="{FF2B5EF4-FFF2-40B4-BE49-F238E27FC236}">
                    <a16:creationId xmlns:a16="http://schemas.microsoft.com/office/drawing/2014/main" id="{7695345B-14F3-4BE4-BA06-ED11B207CE8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814" name="Oval 10">
                <a:extLst>
                  <a:ext uri="{FF2B5EF4-FFF2-40B4-BE49-F238E27FC236}">
                    <a16:creationId xmlns:a16="http://schemas.microsoft.com/office/drawing/2014/main" id="{6713CB54-7ECD-4B4C-974C-B3A4F72D9FF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815" name="Oval 11">
                <a:extLst>
                  <a:ext uri="{FF2B5EF4-FFF2-40B4-BE49-F238E27FC236}">
                    <a16:creationId xmlns:a16="http://schemas.microsoft.com/office/drawing/2014/main" id="{29A12C7A-3BBC-4F9A-84C7-BBC84148EB6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3810" name="Line 12">
              <a:extLst>
                <a:ext uri="{FF2B5EF4-FFF2-40B4-BE49-F238E27FC236}">
                  <a16:creationId xmlns:a16="http://schemas.microsoft.com/office/drawing/2014/main" id="{2976653A-2886-4CDE-979B-B0013B26D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3797" name="Group 13">
            <a:extLst>
              <a:ext uri="{FF2B5EF4-FFF2-40B4-BE49-F238E27FC236}">
                <a16:creationId xmlns:a16="http://schemas.microsoft.com/office/drawing/2014/main" id="{7F261081-1114-4B97-A4CC-F6C4D937D3E4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33806" name="Text Box 14">
              <a:extLst>
                <a:ext uri="{FF2B5EF4-FFF2-40B4-BE49-F238E27FC236}">
                  <a16:creationId xmlns:a16="http://schemas.microsoft.com/office/drawing/2014/main" id="{5B9BC600-4FC1-4A7C-93C3-14E88375ED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33807" name="Line 15">
              <a:extLst>
                <a:ext uri="{FF2B5EF4-FFF2-40B4-BE49-F238E27FC236}">
                  <a16:creationId xmlns:a16="http://schemas.microsoft.com/office/drawing/2014/main" id="{485EBC40-9C21-464C-A171-6B197B89A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3798" name="Group 25">
            <a:extLst>
              <a:ext uri="{FF2B5EF4-FFF2-40B4-BE49-F238E27FC236}">
                <a16:creationId xmlns:a16="http://schemas.microsoft.com/office/drawing/2014/main" id="{141623E5-2B47-4668-BD45-74763420022E}"/>
              </a:ext>
            </a:extLst>
          </p:cNvPr>
          <p:cNvGrpSpPr>
            <a:grpSpLocks/>
          </p:cNvGrpSpPr>
          <p:nvPr/>
        </p:nvGrpSpPr>
        <p:grpSpPr bwMode="auto">
          <a:xfrm>
            <a:off x="2411415" y="1484313"/>
            <a:ext cx="5329237" cy="4248150"/>
            <a:chOff x="1519" y="935"/>
            <a:chExt cx="3357" cy="2676"/>
          </a:xfrm>
        </p:grpSpPr>
        <p:sp>
          <p:nvSpPr>
            <p:cNvPr id="19" name="Text Box 25">
              <a:extLst>
                <a:ext uri="{FF2B5EF4-FFF2-40B4-BE49-F238E27FC236}">
                  <a16:creationId xmlns:a16="http://schemas.microsoft.com/office/drawing/2014/main" id="{EE49CB56-F71D-432F-BF17-EA34A97CC8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935"/>
              <a:ext cx="3357" cy="473"/>
            </a:xfrm>
            <a:prstGeom prst="rect">
              <a:avLst/>
            </a:prstGeom>
            <a:gradFill>
              <a:gsLst>
                <a:gs pos="100000">
                  <a:srgbClr val="0050A8"/>
                </a:gs>
                <a:gs pos="71000">
                  <a:srgbClr val="007DD2"/>
                </a:gs>
              </a:gsLst>
            </a:gradFill>
            <a:ln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tIns="36000" bIns="36000" anchor="ctr"/>
            <a:lstStyle/>
            <a:p>
              <a:pPr marL="450850">
                <a:lnSpc>
                  <a:spcPct val="120000"/>
                </a:lnSpc>
                <a:spcBef>
                  <a:spcPts val="600"/>
                </a:spcBef>
                <a:defRPr/>
              </a:pPr>
              <a:r>
                <a:rPr lang="ko-KR" altLang="en-US" sz="200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직원들의 니즈 반영</a:t>
              </a:r>
            </a:p>
          </p:txBody>
        </p:sp>
        <p:sp>
          <p:nvSpPr>
            <p:cNvPr id="20" name="Text Box 26">
              <a:extLst>
                <a:ext uri="{FF2B5EF4-FFF2-40B4-BE49-F238E27FC236}">
                  <a16:creationId xmlns:a16="http://schemas.microsoft.com/office/drawing/2014/main" id="{DF983AA3-6047-4117-BA09-4326D47296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1467"/>
              <a:ext cx="3357" cy="474"/>
            </a:xfrm>
            <a:prstGeom prst="rect">
              <a:avLst/>
            </a:prstGeom>
            <a:gradFill>
              <a:gsLst>
                <a:gs pos="100000">
                  <a:srgbClr val="0050A8"/>
                </a:gs>
                <a:gs pos="71000">
                  <a:srgbClr val="007DD2"/>
                </a:gs>
              </a:gsLst>
            </a:gradFill>
            <a:ln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tIns="36000" bIns="36000" anchor="ctr"/>
            <a:lstStyle/>
            <a:p>
              <a:pPr marL="450850">
                <a:lnSpc>
                  <a:spcPct val="120000"/>
                </a:lnSpc>
                <a:spcBef>
                  <a:spcPts val="600"/>
                </a:spcBef>
                <a:defRPr/>
              </a:pPr>
              <a:r>
                <a:rPr lang="en-US" altLang="ko-KR" sz="200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HRD</a:t>
              </a:r>
              <a:r>
                <a:rPr lang="ko-KR" altLang="en-US" sz="200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는 인정과 지위 제공</a:t>
              </a:r>
            </a:p>
          </p:txBody>
        </p:sp>
        <p:sp>
          <p:nvSpPr>
            <p:cNvPr id="21" name="Text Box 27">
              <a:extLst>
                <a:ext uri="{FF2B5EF4-FFF2-40B4-BE49-F238E27FC236}">
                  <a16:creationId xmlns:a16="http://schemas.microsoft.com/office/drawing/2014/main" id="{0279E85B-F0B1-4E04-A78B-A9DA912F90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2008"/>
              <a:ext cx="3357" cy="472"/>
            </a:xfrm>
            <a:prstGeom prst="rect">
              <a:avLst/>
            </a:prstGeom>
            <a:gradFill>
              <a:gsLst>
                <a:gs pos="100000">
                  <a:srgbClr val="0050A8"/>
                </a:gs>
                <a:gs pos="71000">
                  <a:srgbClr val="007DD2"/>
                </a:gs>
              </a:gsLst>
            </a:gradFill>
            <a:ln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tIns="36000" bIns="36000" anchor="ctr"/>
            <a:lstStyle/>
            <a:p>
              <a:pPr marL="450850">
                <a:lnSpc>
                  <a:spcPct val="120000"/>
                </a:lnSpc>
                <a:spcBef>
                  <a:spcPts val="600"/>
                </a:spcBef>
                <a:defRPr/>
              </a:pPr>
              <a:r>
                <a:rPr lang="ko-KR" altLang="en-US" sz="200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학습에 대한 공평한 기회</a:t>
              </a:r>
            </a:p>
          </p:txBody>
        </p:sp>
        <p:sp>
          <p:nvSpPr>
            <p:cNvPr id="22" name="Text Box 28">
              <a:extLst>
                <a:ext uri="{FF2B5EF4-FFF2-40B4-BE49-F238E27FC236}">
                  <a16:creationId xmlns:a16="http://schemas.microsoft.com/office/drawing/2014/main" id="{178B6405-8A1B-4DDF-ACF8-9B76E72D3F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2548"/>
              <a:ext cx="3357" cy="473"/>
            </a:xfrm>
            <a:prstGeom prst="rect">
              <a:avLst/>
            </a:prstGeom>
            <a:gradFill>
              <a:gsLst>
                <a:gs pos="100000">
                  <a:srgbClr val="0050A8"/>
                </a:gs>
                <a:gs pos="71000">
                  <a:srgbClr val="007DD2"/>
                </a:gs>
              </a:gsLst>
            </a:gradFill>
            <a:ln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tIns="36000" bIns="36000" anchor="ctr"/>
            <a:lstStyle/>
            <a:p>
              <a:pPr marL="450850">
                <a:lnSpc>
                  <a:spcPct val="120000"/>
                </a:lnSpc>
                <a:spcBef>
                  <a:spcPts val="600"/>
                </a:spcBef>
                <a:defRPr/>
              </a:pPr>
              <a:r>
                <a:rPr lang="ko-KR" altLang="en-US" sz="200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학습활동은 이력화되어야 한다</a:t>
              </a:r>
            </a:p>
          </p:txBody>
        </p:sp>
        <p:sp>
          <p:nvSpPr>
            <p:cNvPr id="2" name="Text Box 26">
              <a:extLst>
                <a:ext uri="{FF2B5EF4-FFF2-40B4-BE49-F238E27FC236}">
                  <a16:creationId xmlns:a16="http://schemas.microsoft.com/office/drawing/2014/main" id="{8A0DBE2E-1BB7-4562-8A90-6B2CA2924C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3112"/>
              <a:ext cx="3334" cy="499"/>
            </a:xfrm>
            <a:prstGeom prst="rect">
              <a:avLst/>
            </a:prstGeom>
            <a:gradFill>
              <a:gsLst>
                <a:gs pos="100000">
                  <a:srgbClr val="0050A8"/>
                </a:gs>
                <a:gs pos="71000">
                  <a:srgbClr val="007DD2"/>
                </a:gs>
              </a:gsLst>
            </a:gradFill>
            <a:ln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tIns="36000" bIns="36000" anchor="ctr"/>
            <a:lstStyle/>
            <a:p>
              <a:pPr marL="450850">
                <a:lnSpc>
                  <a:spcPct val="120000"/>
                </a:lnSpc>
                <a:spcBef>
                  <a:spcPts val="600"/>
                </a:spcBef>
                <a:defRPr/>
              </a:pPr>
              <a:r>
                <a:rPr lang="en-US" altLang="ko-KR" sz="200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HRD </a:t>
              </a:r>
              <a:r>
                <a:rPr lang="ko-KR" altLang="en-US" sz="200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활동 프로세스에 참여</a:t>
              </a:r>
            </a:p>
          </p:txBody>
        </p:sp>
      </p:grpSp>
      <p:sp>
        <p:nvSpPr>
          <p:cNvPr id="33799" name="Text Box 31">
            <a:extLst>
              <a:ext uri="{FF2B5EF4-FFF2-40B4-BE49-F238E27FC236}">
                <a16:creationId xmlns:a16="http://schemas.microsoft.com/office/drawing/2014/main" id="{EF68B59B-0423-4AAB-BB49-12BDCEC70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3500440"/>
            <a:ext cx="1079500" cy="28674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직원</a:t>
            </a:r>
          </a:p>
        </p:txBody>
      </p:sp>
      <p:pic>
        <p:nvPicPr>
          <p:cNvPr id="33800" name="Picture 32" descr="SS32026">
            <a:extLst>
              <a:ext uri="{FF2B5EF4-FFF2-40B4-BE49-F238E27FC236}">
                <a16:creationId xmlns:a16="http://schemas.microsoft.com/office/drawing/2014/main" id="{7E73DFD6-2FF8-46B3-8D86-CF1875F94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84315"/>
            <a:ext cx="1439862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template04_2">
            <a:extLst>
              <a:ext uri="{FF2B5EF4-FFF2-40B4-BE49-F238E27FC236}">
                <a16:creationId xmlns:a16="http://schemas.microsoft.com/office/drawing/2014/main" id="{1FD48BBE-907A-4B25-8E0F-6810EA786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Arc 3">
            <a:extLst>
              <a:ext uri="{FF2B5EF4-FFF2-40B4-BE49-F238E27FC236}">
                <a16:creationId xmlns:a16="http://schemas.microsoft.com/office/drawing/2014/main" id="{A3BEDFA8-61D8-4F10-94C6-C522E01C3951}"/>
              </a:ext>
            </a:extLst>
          </p:cNvPr>
          <p:cNvSpPr>
            <a:spLocks/>
          </p:cNvSpPr>
          <p:nvPr/>
        </p:nvSpPr>
        <p:spPr bwMode="auto">
          <a:xfrm flipH="1" flipV="1">
            <a:off x="395288" y="1993900"/>
            <a:ext cx="2374900" cy="2781300"/>
          </a:xfrm>
          <a:custGeom>
            <a:avLst/>
            <a:gdLst>
              <a:gd name="T0" fmla="*/ 1495857 w 21600"/>
              <a:gd name="T1" fmla="*/ 0 h 37708"/>
              <a:gd name="T2" fmla="*/ 586578 w 21600"/>
              <a:gd name="T3" fmla="*/ 2781300 h 37708"/>
              <a:gd name="T4" fmla="*/ 0 w 21600"/>
              <a:gd name="T5" fmla="*/ 1237453 h 377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37708" fill="none" extrusionOk="0">
                <a:moveTo>
                  <a:pt x="13604" y="0"/>
                </a:moveTo>
                <a:cubicBezTo>
                  <a:pt x="18662" y="4101"/>
                  <a:pt x="21600" y="10265"/>
                  <a:pt x="21600" y="16777"/>
                </a:cubicBezTo>
                <a:cubicBezTo>
                  <a:pt x="21600" y="26651"/>
                  <a:pt x="14903" y="35268"/>
                  <a:pt x="5334" y="37707"/>
                </a:cubicBezTo>
              </a:path>
              <a:path w="21600" h="37708" stroke="0" extrusionOk="0">
                <a:moveTo>
                  <a:pt x="13604" y="0"/>
                </a:moveTo>
                <a:cubicBezTo>
                  <a:pt x="18662" y="4101"/>
                  <a:pt x="21600" y="10265"/>
                  <a:pt x="21600" y="16777"/>
                </a:cubicBezTo>
                <a:cubicBezTo>
                  <a:pt x="21600" y="26651"/>
                  <a:pt x="14903" y="35268"/>
                  <a:pt x="5334" y="37707"/>
                </a:cubicBezTo>
                <a:lnTo>
                  <a:pt x="0" y="16777"/>
                </a:lnTo>
                <a:lnTo>
                  <a:pt x="13604" y="0"/>
                </a:lnTo>
                <a:close/>
              </a:path>
            </a:pathLst>
          </a:custGeom>
          <a:noFill/>
          <a:ln w="57150">
            <a:solidFill>
              <a:srgbClr val="FFCC00"/>
            </a:solidFill>
            <a:prstDash val="sysDot"/>
            <a:round/>
            <a:headEnd type="triangle" w="med" len="med"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820" name="Arc 4">
            <a:extLst>
              <a:ext uri="{FF2B5EF4-FFF2-40B4-BE49-F238E27FC236}">
                <a16:creationId xmlns:a16="http://schemas.microsoft.com/office/drawing/2014/main" id="{B6DFEC94-2D25-4212-B2FE-DD43CF258AEA}"/>
              </a:ext>
            </a:extLst>
          </p:cNvPr>
          <p:cNvSpPr>
            <a:spLocks/>
          </p:cNvSpPr>
          <p:nvPr/>
        </p:nvSpPr>
        <p:spPr bwMode="auto">
          <a:xfrm flipV="1">
            <a:off x="6516688" y="1922463"/>
            <a:ext cx="2197100" cy="2781300"/>
          </a:xfrm>
          <a:custGeom>
            <a:avLst/>
            <a:gdLst>
              <a:gd name="T0" fmla="*/ 1383868 w 21600"/>
              <a:gd name="T1" fmla="*/ 0 h 37708"/>
              <a:gd name="T2" fmla="*/ 542663 w 21600"/>
              <a:gd name="T3" fmla="*/ 2781300 h 37708"/>
              <a:gd name="T4" fmla="*/ 0 w 21600"/>
              <a:gd name="T5" fmla="*/ 1237453 h 377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37708" fill="none" extrusionOk="0">
                <a:moveTo>
                  <a:pt x="13604" y="0"/>
                </a:moveTo>
                <a:cubicBezTo>
                  <a:pt x="18662" y="4101"/>
                  <a:pt x="21600" y="10265"/>
                  <a:pt x="21600" y="16777"/>
                </a:cubicBezTo>
                <a:cubicBezTo>
                  <a:pt x="21600" y="26651"/>
                  <a:pt x="14903" y="35268"/>
                  <a:pt x="5334" y="37707"/>
                </a:cubicBezTo>
              </a:path>
              <a:path w="21600" h="37708" stroke="0" extrusionOk="0">
                <a:moveTo>
                  <a:pt x="13604" y="0"/>
                </a:moveTo>
                <a:cubicBezTo>
                  <a:pt x="18662" y="4101"/>
                  <a:pt x="21600" y="10265"/>
                  <a:pt x="21600" y="16777"/>
                </a:cubicBezTo>
                <a:cubicBezTo>
                  <a:pt x="21600" y="26651"/>
                  <a:pt x="14903" y="35268"/>
                  <a:pt x="5334" y="37707"/>
                </a:cubicBezTo>
                <a:lnTo>
                  <a:pt x="0" y="16777"/>
                </a:lnTo>
                <a:lnTo>
                  <a:pt x="13604" y="0"/>
                </a:lnTo>
                <a:close/>
              </a:path>
            </a:pathLst>
          </a:custGeom>
          <a:noFill/>
          <a:ln w="57150">
            <a:solidFill>
              <a:srgbClr val="FFCC00"/>
            </a:solidFill>
            <a:prstDash val="sysDot"/>
            <a:round/>
            <a:headEnd type="triangle" w="med" len="med"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821" name="Rectangle 5">
            <a:extLst>
              <a:ext uri="{FF2B5EF4-FFF2-40B4-BE49-F238E27FC236}">
                <a16:creationId xmlns:a16="http://schemas.microsoft.com/office/drawing/2014/main" id="{AA8FA420-B021-4CC2-9557-D8991CA5A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13" y="4191000"/>
            <a:ext cx="184150" cy="579438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</a:pPr>
            <a:endParaRPr lang="ko-KR" altLang="ko-KR" sz="3200"/>
          </a:p>
        </p:txBody>
      </p:sp>
      <p:sp>
        <p:nvSpPr>
          <p:cNvPr id="34822" name="Text Box 25">
            <a:extLst>
              <a:ext uri="{FF2B5EF4-FFF2-40B4-BE49-F238E27FC236}">
                <a16:creationId xmlns:a16="http://schemas.microsoft.com/office/drawing/2014/main" id="{2084D76E-DEF4-4478-8D29-0F5D04229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1341440"/>
            <a:ext cx="5327650" cy="503237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6081CD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tIns="36000" bIns="36000" anchor="ctr"/>
          <a:lstStyle>
            <a:lvl1pPr marL="4508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ts val="600"/>
              </a:spcBef>
            </a:pPr>
            <a:r>
              <a:rPr lang="en-US" altLang="ko-KR" sz="2400">
                <a:solidFill>
                  <a:srgbClr val="FF3300"/>
                </a:solidFill>
              </a:rPr>
              <a:t>HRD </a:t>
            </a:r>
            <a:r>
              <a:rPr lang="ko-KR" altLang="en-US" sz="2400">
                <a:solidFill>
                  <a:srgbClr val="FF3300"/>
                </a:solidFill>
              </a:rPr>
              <a:t>이해관계자별 역할</a:t>
            </a:r>
          </a:p>
        </p:txBody>
      </p:sp>
      <p:pic>
        <p:nvPicPr>
          <p:cNvPr id="34823" name="Picture 8" descr="shakespeare_writing_hg_clr">
            <a:extLst>
              <a:ext uri="{FF2B5EF4-FFF2-40B4-BE49-F238E27FC236}">
                <a16:creationId xmlns:a16="http://schemas.microsoft.com/office/drawing/2014/main" id="{43258EDA-E9D7-46A7-804A-4AB5655C66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205038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template04_2">
            <a:extLst>
              <a:ext uri="{FF2B5EF4-FFF2-40B4-BE49-F238E27FC236}">
                <a16:creationId xmlns:a16="http://schemas.microsoft.com/office/drawing/2014/main" id="{8FBA6B2C-7AB6-4167-BF16-0545B0B76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 descr="template04_2">
            <a:extLst>
              <a:ext uri="{FF2B5EF4-FFF2-40B4-BE49-F238E27FC236}">
                <a16:creationId xmlns:a16="http://schemas.microsoft.com/office/drawing/2014/main" id="{951B7531-97F9-400A-8BAC-33537C94E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4" name="Group 4">
            <a:extLst>
              <a:ext uri="{FF2B5EF4-FFF2-40B4-BE49-F238E27FC236}">
                <a16:creationId xmlns:a16="http://schemas.microsoft.com/office/drawing/2014/main" id="{63519DC8-EFF4-4168-9ECF-50CA02BCFA3F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765177"/>
            <a:ext cx="7993062" cy="5192713"/>
            <a:chOff x="249" y="482"/>
            <a:chExt cx="5035" cy="3271"/>
          </a:xfrm>
        </p:grpSpPr>
        <p:grpSp>
          <p:nvGrpSpPr>
            <p:cNvPr id="35857" name="Group 5">
              <a:extLst>
                <a:ext uri="{FF2B5EF4-FFF2-40B4-BE49-F238E27FC236}">
                  <a16:creationId xmlns:a16="http://schemas.microsoft.com/office/drawing/2014/main" id="{666546C2-5E75-4F71-A61F-86DA0253E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" y="482"/>
              <a:ext cx="5035" cy="3271"/>
              <a:chOff x="249" y="572"/>
              <a:chExt cx="5035" cy="3271"/>
            </a:xfrm>
          </p:grpSpPr>
          <p:sp>
            <p:nvSpPr>
              <p:cNvPr id="35872" name="Text Box 6">
                <a:extLst>
                  <a:ext uri="{FF2B5EF4-FFF2-40B4-BE49-F238E27FC236}">
                    <a16:creationId xmlns:a16="http://schemas.microsoft.com/office/drawing/2014/main" id="{D87655DC-1140-49F5-BBD7-F3247B8C68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9" y="572"/>
                <a:ext cx="4173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lnSpc>
                    <a:spcPct val="18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ko-KR" sz="2000">
                    <a:solidFill>
                      <a:srgbClr val="FFFF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☞ </a:t>
                </a:r>
                <a:r>
                  <a:rPr lang="en-US" altLang="ko-KR" sz="2000">
                    <a:solidFill>
                      <a:srgbClr val="FFFF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Megginson(1993</a:t>
                </a:r>
                <a:r>
                  <a:rPr lang="en-US" altLang="ko-KR" sz="2000">
                    <a:solidFill>
                      <a:srgbClr val="FFFF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)</a:t>
                </a:r>
                <a:r>
                  <a:rPr lang="ko-KR" altLang="en-US" sz="2000">
                    <a:solidFill>
                      <a:srgbClr val="FFFF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의 이해관계자간 책임과 역할</a:t>
                </a:r>
              </a:p>
            </p:txBody>
          </p:sp>
          <p:grpSp>
            <p:nvGrpSpPr>
              <p:cNvPr id="35873" name="Group 7">
                <a:extLst>
                  <a:ext uri="{FF2B5EF4-FFF2-40B4-BE49-F238E27FC236}">
                    <a16:creationId xmlns:a16="http://schemas.microsoft.com/office/drawing/2014/main" id="{40A74BF6-77F5-46D6-9538-A21EBC87B6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5" y="981"/>
                <a:ext cx="4899" cy="2862"/>
                <a:chOff x="385" y="981"/>
                <a:chExt cx="4899" cy="2862"/>
              </a:xfrm>
            </p:grpSpPr>
            <p:sp>
              <p:nvSpPr>
                <p:cNvPr id="35874" name="Rectangle 8">
                  <a:extLst>
                    <a:ext uri="{FF2B5EF4-FFF2-40B4-BE49-F238E27FC236}">
                      <a16:creationId xmlns:a16="http://schemas.microsoft.com/office/drawing/2014/main" id="{ED438846-CD15-4F7C-AE3B-03BA4E4319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4" y="1344"/>
                  <a:ext cx="3901" cy="213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lang="ko-KR" altLang="en-US" sz="28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35875" name="Group 9">
                  <a:extLst>
                    <a:ext uri="{FF2B5EF4-FFF2-40B4-BE49-F238E27FC236}">
                      <a16:creationId xmlns:a16="http://schemas.microsoft.com/office/drawing/2014/main" id="{DC300130-CB32-468E-A38C-7FF105782C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5" y="981"/>
                  <a:ext cx="4899" cy="2862"/>
                  <a:chOff x="385" y="981"/>
                  <a:chExt cx="4899" cy="2862"/>
                </a:xfrm>
              </p:grpSpPr>
              <p:sp>
                <p:nvSpPr>
                  <p:cNvPr id="35876" name="Text Box 10">
                    <a:extLst>
                      <a:ext uri="{FF2B5EF4-FFF2-40B4-BE49-F238E27FC236}">
                        <a16:creationId xmlns:a16="http://schemas.microsoft.com/office/drawing/2014/main" id="{F20484EC-808B-41E3-B692-4C6A53501C9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5" y="1888"/>
                    <a:ext cx="272" cy="1011"/>
                  </a:xfrm>
                  <a:prstGeom prst="rect">
                    <a:avLst/>
                  </a:prstGeom>
                  <a:solidFill>
                    <a:srgbClr val="00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eaLnBrk="1" latinLnBrk="0" hangingPunct="1">
                      <a:spcBef>
                        <a:spcPct val="50000"/>
                      </a:spcBef>
                      <a:buFontTx/>
                      <a:buNone/>
                    </a:pPr>
                    <a:r>
                      <a:rPr kumimoji="0" lang="ko-KR" altLang="en-US" sz="18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HY울릉도M" pitchFamily="18" charset="-127"/>
                      </a:rPr>
                      <a:t>프</a:t>
                    </a:r>
                  </a:p>
                  <a:p>
                    <a:pPr eaLnBrk="1" latinLnBrk="0" hangingPunct="1">
                      <a:spcBef>
                        <a:spcPct val="50000"/>
                      </a:spcBef>
                      <a:buFontTx/>
                      <a:buNone/>
                    </a:pPr>
                    <a:r>
                      <a:rPr kumimoji="0" lang="ko-KR" altLang="en-US" sz="18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HY울릉도M" pitchFamily="18" charset="-127"/>
                      </a:rPr>
                      <a:t>로</a:t>
                    </a:r>
                  </a:p>
                  <a:p>
                    <a:pPr eaLnBrk="1" latinLnBrk="0" hangingPunct="1">
                      <a:spcBef>
                        <a:spcPct val="50000"/>
                      </a:spcBef>
                      <a:buFontTx/>
                      <a:buNone/>
                    </a:pPr>
                    <a:r>
                      <a:rPr kumimoji="0" lang="ko-KR" altLang="en-US" sz="18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HY울릉도M" pitchFamily="18" charset="-127"/>
                      </a:rPr>
                      <a:t>세</a:t>
                    </a:r>
                  </a:p>
                  <a:p>
                    <a:pPr eaLnBrk="1" latinLnBrk="0" hangingPunct="1">
                      <a:spcBef>
                        <a:spcPct val="50000"/>
                      </a:spcBef>
                      <a:buFontTx/>
                      <a:buNone/>
                    </a:pPr>
                    <a:r>
                      <a:rPr kumimoji="0" lang="ko-KR" altLang="en-US" sz="18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HY울릉도M" pitchFamily="18" charset="-127"/>
                      </a:rPr>
                      <a:t>스</a:t>
                    </a:r>
                  </a:p>
                </p:txBody>
              </p:sp>
              <p:sp>
                <p:nvSpPr>
                  <p:cNvPr id="35877" name="Text Box 11">
                    <a:extLst>
                      <a:ext uri="{FF2B5EF4-FFF2-40B4-BE49-F238E27FC236}">
                        <a16:creationId xmlns:a16="http://schemas.microsoft.com/office/drawing/2014/main" id="{485CD782-D7BE-4BC8-AA0A-73FF3B8AF3C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12" y="2024"/>
                    <a:ext cx="272" cy="491"/>
                  </a:xfrm>
                  <a:prstGeom prst="rect">
                    <a:avLst/>
                  </a:prstGeom>
                  <a:solidFill>
                    <a:srgbClr val="00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eaLnBrk="1" latinLnBrk="0" hangingPunct="1">
                      <a:spcBef>
                        <a:spcPct val="50000"/>
                      </a:spcBef>
                      <a:buFontTx/>
                      <a:buNone/>
                    </a:pPr>
                    <a:r>
                      <a:rPr kumimoji="0" lang="ko-KR" altLang="en-US" sz="18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HY울릉도M" pitchFamily="18" charset="-127"/>
                      </a:rPr>
                      <a:t>자</a:t>
                    </a:r>
                  </a:p>
                  <a:p>
                    <a:pPr eaLnBrk="1" latinLnBrk="0" hangingPunct="1">
                      <a:spcBef>
                        <a:spcPct val="50000"/>
                      </a:spcBef>
                      <a:buFontTx/>
                      <a:buNone/>
                    </a:pPr>
                    <a:r>
                      <a:rPr kumimoji="0" lang="ko-KR" altLang="en-US" sz="18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HY울릉도M" pitchFamily="18" charset="-127"/>
                      </a:rPr>
                      <a:t>원</a:t>
                    </a:r>
                  </a:p>
                </p:txBody>
              </p:sp>
              <p:sp>
                <p:nvSpPr>
                  <p:cNvPr id="35878" name="Text Box 12">
                    <a:extLst>
                      <a:ext uri="{FF2B5EF4-FFF2-40B4-BE49-F238E27FC236}">
                        <a16:creationId xmlns:a16="http://schemas.microsoft.com/office/drawing/2014/main" id="{2CF09620-8DAD-49CB-A5A3-2663B24E918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17" y="3612"/>
                    <a:ext cx="681" cy="231"/>
                  </a:xfrm>
                  <a:prstGeom prst="rect">
                    <a:avLst/>
                  </a:prstGeom>
                  <a:solidFill>
                    <a:srgbClr val="00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 eaLnBrk="1" latinLnBrk="0" hangingPunct="1">
                      <a:spcBef>
                        <a:spcPct val="50000"/>
                      </a:spcBef>
                      <a:buFontTx/>
                      <a:buNone/>
                    </a:pPr>
                    <a:r>
                      <a:rPr kumimoji="0" lang="ko-KR" altLang="en-US" sz="18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HY울릉도M" pitchFamily="18" charset="-127"/>
                      </a:rPr>
                      <a:t>전략</a:t>
                    </a:r>
                  </a:p>
                </p:txBody>
              </p:sp>
              <p:sp>
                <p:nvSpPr>
                  <p:cNvPr id="35879" name="Text Box 13">
                    <a:extLst>
                      <a:ext uri="{FF2B5EF4-FFF2-40B4-BE49-F238E27FC236}">
                        <a16:creationId xmlns:a16="http://schemas.microsoft.com/office/drawing/2014/main" id="{0E692160-39A7-4E14-9FF7-AF6B1BA7F2A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17" y="981"/>
                    <a:ext cx="681" cy="231"/>
                  </a:xfrm>
                  <a:prstGeom prst="rect">
                    <a:avLst/>
                  </a:prstGeom>
                  <a:solidFill>
                    <a:srgbClr val="00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 eaLnBrk="1" latinLnBrk="0" hangingPunct="1">
                      <a:spcBef>
                        <a:spcPct val="50000"/>
                      </a:spcBef>
                      <a:buFontTx/>
                      <a:buNone/>
                    </a:pPr>
                    <a:r>
                      <a:rPr kumimoji="0" lang="ko-KR" altLang="en-US" sz="18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HY울릉도M" pitchFamily="18" charset="-127"/>
                      </a:rPr>
                      <a:t>비전</a:t>
                    </a:r>
                  </a:p>
                </p:txBody>
              </p:sp>
              <p:sp>
                <p:nvSpPr>
                  <p:cNvPr id="35880" name="Line 14">
                    <a:extLst>
                      <a:ext uri="{FF2B5EF4-FFF2-40B4-BE49-F238E27FC236}">
                        <a16:creationId xmlns:a16="http://schemas.microsoft.com/office/drawing/2014/main" id="{AD95C501-5FE7-4396-A60D-3810BE3B92D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7" y="2341"/>
                    <a:ext cx="227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81" name="Line 15">
                    <a:extLst>
                      <a:ext uri="{FF2B5EF4-FFF2-40B4-BE49-F238E27FC236}">
                        <a16:creationId xmlns:a16="http://schemas.microsoft.com/office/drawing/2014/main" id="{0DFE0EBE-F1BA-4BB6-BC57-674E8A8437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35" y="1207"/>
                    <a:ext cx="0" cy="1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82" name="Line 16">
                    <a:extLst>
                      <a:ext uri="{FF2B5EF4-FFF2-40B4-BE49-F238E27FC236}">
                        <a16:creationId xmlns:a16="http://schemas.microsoft.com/office/drawing/2014/main" id="{837036AC-5D8E-4B7B-A297-FA860D254D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35" y="3475"/>
                    <a:ext cx="0" cy="1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83" name="Line 17">
                    <a:extLst>
                      <a:ext uri="{FF2B5EF4-FFF2-40B4-BE49-F238E27FC236}">
                        <a16:creationId xmlns:a16="http://schemas.microsoft.com/office/drawing/2014/main" id="{167310D8-C872-4071-9FB5-D8C0F58FFA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785" y="2296"/>
                    <a:ext cx="227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35858" name="Group 18">
              <a:extLst>
                <a:ext uri="{FF2B5EF4-FFF2-40B4-BE49-F238E27FC236}">
                  <a16:creationId xmlns:a16="http://schemas.microsoft.com/office/drawing/2014/main" id="{3A367C4D-03E3-4A7C-A155-0CB44F5A38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" y="1344"/>
              <a:ext cx="3447" cy="1961"/>
              <a:chOff x="930" y="1434"/>
              <a:chExt cx="3447" cy="1961"/>
            </a:xfrm>
          </p:grpSpPr>
          <p:sp>
            <p:nvSpPr>
              <p:cNvPr id="35859" name="Text Box 19">
                <a:extLst>
                  <a:ext uri="{FF2B5EF4-FFF2-40B4-BE49-F238E27FC236}">
                    <a16:creationId xmlns:a16="http://schemas.microsoft.com/office/drawing/2014/main" id="{82577325-BF23-470A-9520-AE04593E70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4" y="1979"/>
                <a:ext cx="998" cy="905"/>
              </a:xfrm>
              <a:prstGeom prst="rect">
                <a:avLst/>
              </a:prstGeom>
              <a:solidFill>
                <a:srgbClr val="00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50000"/>
                  </a:spcBef>
                  <a:buFontTx/>
                  <a:buNone/>
                </a:pPr>
                <a:endParaRPr kumimoji="0" lang="en-US" altLang="ko-KR" sz="1600">
                  <a:solidFill>
                    <a:srgbClr val="FFFF00"/>
                  </a:solidFill>
                  <a:latin typeface="Arial" panose="020B0604020202020204" pitchFamily="34" charset="0"/>
                  <a:ea typeface="HY견고딕" panose="02030600000101010101" pitchFamily="18" charset="-127"/>
                </a:endParaRPr>
              </a:p>
              <a:p>
                <a:pPr algn="ctr" eaLnBrk="1" latinLnBrk="0" hangingPunct="1">
                  <a:spcBef>
                    <a:spcPct val="50000"/>
                  </a:spcBef>
                  <a:buFontTx/>
                  <a:buNone/>
                </a:pPr>
                <a:r>
                  <a:rPr kumimoji="0" lang="ko-KR" altLang="en-US" sz="1600">
                    <a:solidFill>
                      <a:srgbClr val="FFFF00"/>
                    </a:solidFill>
                    <a:latin typeface="Arial" panose="020B0604020202020204" pitchFamily="34" charset="0"/>
                    <a:ea typeface="HY견고딕" panose="02030600000101010101" pitchFamily="18" charset="-127"/>
                  </a:rPr>
                  <a:t>인적자원개발</a:t>
                </a:r>
              </a:p>
              <a:p>
                <a:pPr algn="ctr" eaLnBrk="1" latinLnBrk="0" hangingPunct="1">
                  <a:spcBef>
                    <a:spcPct val="50000"/>
                  </a:spcBef>
                  <a:buFontTx/>
                  <a:buNone/>
                </a:pPr>
                <a:r>
                  <a:rPr kumimoji="0" lang="ko-KR" altLang="en-US" sz="1600">
                    <a:solidFill>
                      <a:srgbClr val="FFFF00"/>
                    </a:solidFill>
                    <a:latin typeface="Arial" panose="020B0604020202020204" pitchFamily="34" charset="0"/>
                    <a:ea typeface="HY견고딕" panose="02030600000101010101" pitchFamily="18" charset="-127"/>
                  </a:rPr>
                  <a:t>파트너십</a:t>
                </a:r>
              </a:p>
              <a:p>
                <a:pPr algn="ctr" eaLnBrk="1" latinLnBrk="0" hangingPunct="1">
                  <a:spcBef>
                    <a:spcPct val="50000"/>
                  </a:spcBef>
                  <a:buFontTx/>
                  <a:buNone/>
                </a:pPr>
                <a:endParaRPr kumimoji="0" lang="en-US" altLang="ko-KR" sz="1600">
                  <a:solidFill>
                    <a:srgbClr val="FFFF00"/>
                  </a:solidFill>
                  <a:latin typeface="Arial" panose="020B0604020202020204" pitchFamily="34" charset="0"/>
                  <a:ea typeface="HY견고딕" panose="02030600000101010101" pitchFamily="18" charset="-127"/>
                </a:endParaRPr>
              </a:p>
            </p:txBody>
          </p:sp>
          <p:sp>
            <p:nvSpPr>
              <p:cNvPr id="35860" name="Text Box 20">
                <a:extLst>
                  <a:ext uri="{FF2B5EF4-FFF2-40B4-BE49-F238E27FC236}">
                    <a16:creationId xmlns:a16="http://schemas.microsoft.com/office/drawing/2014/main" id="{087E7932-9AA9-4245-9750-98F3A1B8AD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0" y="2205"/>
                <a:ext cx="998" cy="212"/>
              </a:xfrm>
              <a:prstGeom prst="rect">
                <a:avLst/>
              </a:prstGeom>
              <a:solidFill>
                <a:srgbClr val="FF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50000"/>
                  </a:spcBef>
                  <a:buFontTx/>
                  <a:buNone/>
                </a:pPr>
                <a:r>
                  <a:rPr kumimoji="0" lang="ko-KR" altLang="en-US" sz="1600">
                    <a:solidFill>
                      <a:srgbClr val="0000FF"/>
                    </a:solidFill>
                    <a:latin typeface="Arial" panose="020B0604020202020204" pitchFamily="34" charset="0"/>
                    <a:ea typeface="HY견고딕" panose="02030600000101010101" pitchFamily="18" charset="-127"/>
                  </a:rPr>
                  <a:t>경영층</a:t>
                </a:r>
              </a:p>
            </p:txBody>
          </p:sp>
          <p:sp>
            <p:nvSpPr>
              <p:cNvPr id="35861" name="Text Box 21">
                <a:extLst>
                  <a:ext uri="{FF2B5EF4-FFF2-40B4-BE49-F238E27FC236}">
                    <a16:creationId xmlns:a16="http://schemas.microsoft.com/office/drawing/2014/main" id="{129F1B1C-AC82-4B3B-8364-A3BC9BD1F0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79" y="2205"/>
                <a:ext cx="998" cy="212"/>
              </a:xfrm>
              <a:prstGeom prst="rect">
                <a:avLst/>
              </a:prstGeom>
              <a:solidFill>
                <a:srgbClr val="FF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ko-KR" sz="1600">
                    <a:solidFill>
                      <a:srgbClr val="0000FF"/>
                    </a:solidFill>
                    <a:latin typeface="Arial" panose="020B0604020202020204" pitchFamily="34" charset="0"/>
                    <a:ea typeface="HY견고딕" panose="02030600000101010101" pitchFamily="18" charset="-127"/>
                  </a:rPr>
                  <a:t>HRD </a:t>
                </a:r>
                <a:r>
                  <a:rPr kumimoji="0" lang="ko-KR" altLang="en-US" sz="1600">
                    <a:solidFill>
                      <a:srgbClr val="0000FF"/>
                    </a:solidFill>
                    <a:latin typeface="Arial" panose="020B0604020202020204" pitchFamily="34" charset="0"/>
                    <a:ea typeface="HY견고딕" panose="02030600000101010101" pitchFamily="18" charset="-127"/>
                  </a:rPr>
                  <a:t>전문가</a:t>
                </a:r>
              </a:p>
            </p:txBody>
          </p:sp>
          <p:sp>
            <p:nvSpPr>
              <p:cNvPr id="35862" name="Text Box 22">
                <a:extLst>
                  <a:ext uri="{FF2B5EF4-FFF2-40B4-BE49-F238E27FC236}">
                    <a16:creationId xmlns:a16="http://schemas.microsoft.com/office/drawing/2014/main" id="{D6DB690B-EF07-4CB8-B140-307C44E314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4" y="2976"/>
                <a:ext cx="998" cy="212"/>
              </a:xfrm>
              <a:prstGeom prst="rect">
                <a:avLst/>
              </a:prstGeom>
              <a:solidFill>
                <a:srgbClr val="FF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50000"/>
                  </a:spcBef>
                  <a:buFontTx/>
                  <a:buNone/>
                </a:pPr>
                <a:r>
                  <a:rPr kumimoji="0" lang="ko-KR" altLang="en-US" sz="1600">
                    <a:solidFill>
                      <a:srgbClr val="0000FF"/>
                    </a:solidFill>
                    <a:latin typeface="Arial" panose="020B0604020202020204" pitchFamily="34" charset="0"/>
                    <a:ea typeface="HY견고딕" panose="02030600000101010101" pitchFamily="18" charset="-127"/>
                  </a:rPr>
                  <a:t>직원</a:t>
                </a:r>
              </a:p>
            </p:txBody>
          </p:sp>
          <p:sp>
            <p:nvSpPr>
              <p:cNvPr id="35863" name="Text Box 23">
                <a:extLst>
                  <a:ext uri="{FF2B5EF4-FFF2-40B4-BE49-F238E27FC236}">
                    <a16:creationId xmlns:a16="http://schemas.microsoft.com/office/drawing/2014/main" id="{F398C322-8D80-49EA-9D21-8FC12CF357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4" y="1661"/>
                <a:ext cx="998" cy="212"/>
              </a:xfrm>
              <a:prstGeom prst="rect">
                <a:avLst/>
              </a:prstGeom>
              <a:solidFill>
                <a:srgbClr val="FF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50000"/>
                  </a:spcBef>
                  <a:buFontTx/>
                  <a:buNone/>
                </a:pPr>
                <a:r>
                  <a:rPr kumimoji="0" lang="ko-KR" altLang="en-US" sz="1600">
                    <a:solidFill>
                      <a:srgbClr val="0000FF"/>
                    </a:solidFill>
                    <a:latin typeface="Arial" panose="020B0604020202020204" pitchFamily="34" charset="0"/>
                    <a:ea typeface="HY견고딕" panose="02030600000101010101" pitchFamily="18" charset="-127"/>
                  </a:rPr>
                  <a:t>관리자</a:t>
                </a:r>
              </a:p>
            </p:txBody>
          </p:sp>
          <p:sp>
            <p:nvSpPr>
              <p:cNvPr id="35864" name="Text Box 24">
                <a:extLst>
                  <a:ext uri="{FF2B5EF4-FFF2-40B4-BE49-F238E27FC236}">
                    <a16:creationId xmlns:a16="http://schemas.microsoft.com/office/drawing/2014/main" id="{C1576846-8AAC-4D29-9A19-D906D48F77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10" y="1434"/>
                <a:ext cx="2131" cy="19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50000"/>
                  </a:spcBef>
                  <a:buFontTx/>
                  <a:buNone/>
                </a:pPr>
                <a:r>
                  <a:rPr kumimoji="0" lang="ko-KR" altLang="en-US" sz="1400">
                    <a:solidFill>
                      <a:schemeClr val="bg1"/>
                    </a:solidFill>
                    <a:latin typeface="HY울릉도M" pitchFamily="18" charset="-127"/>
                    <a:ea typeface="HY울릉도M" pitchFamily="18" charset="-127"/>
                  </a:rPr>
                  <a:t>코칭 및 멘토링 등을 통한 학습지원</a:t>
                </a:r>
              </a:p>
            </p:txBody>
          </p:sp>
          <p:sp>
            <p:nvSpPr>
              <p:cNvPr id="35865" name="Text Box 25">
                <a:extLst>
                  <a:ext uri="{FF2B5EF4-FFF2-40B4-BE49-F238E27FC236}">
                    <a16:creationId xmlns:a16="http://schemas.microsoft.com/office/drawing/2014/main" id="{7547843B-D193-4293-815D-7613CF372D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0" y="2432"/>
                <a:ext cx="997" cy="5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50000"/>
                  </a:spcBef>
                  <a:buFontTx/>
                  <a:buNone/>
                </a:pPr>
                <a:r>
                  <a:rPr kumimoji="0" lang="ko-KR" altLang="en-US" sz="1400">
                    <a:solidFill>
                      <a:schemeClr val="bg1"/>
                    </a:solidFill>
                    <a:latin typeface="HY울릉도M" pitchFamily="18" charset="-127"/>
                    <a:ea typeface="HY울릉도M" pitchFamily="18" charset="-127"/>
                  </a:rPr>
                  <a:t>정책수립</a:t>
                </a:r>
                <a:r>
                  <a:rPr kumimoji="0" lang="en-US" altLang="ko-KR" sz="1400">
                    <a:solidFill>
                      <a:schemeClr val="bg1"/>
                    </a:solidFill>
                    <a:latin typeface="HY울릉도M" pitchFamily="18" charset="-127"/>
                    <a:ea typeface="HY울릉도M" pitchFamily="18" charset="-127"/>
                  </a:rPr>
                  <a:t>,</a:t>
                </a:r>
              </a:p>
              <a:p>
                <a:pPr algn="ctr" eaLnBrk="1" latinLnBrk="0" hangingPunct="1">
                  <a:spcBef>
                    <a:spcPct val="50000"/>
                  </a:spcBef>
                  <a:buFontTx/>
                  <a:buNone/>
                </a:pPr>
                <a:r>
                  <a:rPr kumimoji="0" lang="ko-KR" altLang="en-US" sz="1400">
                    <a:solidFill>
                      <a:schemeClr val="bg1"/>
                    </a:solidFill>
                    <a:latin typeface="HY울릉도M" pitchFamily="18" charset="-127"/>
                    <a:ea typeface="HY울릉도M" pitchFamily="18" charset="-127"/>
                  </a:rPr>
                  <a:t>타 </a:t>
                </a:r>
                <a:r>
                  <a:rPr kumimoji="0" lang="en-US" altLang="ko-KR" sz="1400">
                    <a:solidFill>
                      <a:schemeClr val="bg1"/>
                    </a:solidFill>
                    <a:latin typeface="HY울릉도M" pitchFamily="18" charset="-127"/>
                    <a:ea typeface="HY울릉도M" pitchFamily="18" charset="-127"/>
                  </a:rPr>
                  <a:t>HR</a:t>
                </a:r>
                <a:r>
                  <a:rPr kumimoji="0" lang="ko-KR" altLang="en-US" sz="1400">
                    <a:solidFill>
                      <a:schemeClr val="bg1"/>
                    </a:solidFill>
                    <a:latin typeface="HY울릉도M" pitchFamily="18" charset="-127"/>
                    <a:ea typeface="HY울릉도M" pitchFamily="18" charset="-127"/>
                  </a:rPr>
                  <a:t>부문과의 연계</a:t>
                </a:r>
              </a:p>
            </p:txBody>
          </p:sp>
          <p:sp>
            <p:nvSpPr>
              <p:cNvPr id="35866" name="Text Box 26">
                <a:extLst>
                  <a:ext uri="{FF2B5EF4-FFF2-40B4-BE49-F238E27FC236}">
                    <a16:creationId xmlns:a16="http://schemas.microsoft.com/office/drawing/2014/main" id="{C2C9D8AF-75A6-4489-8104-A83114FE3A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79" y="2432"/>
                <a:ext cx="998" cy="3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50000"/>
                  </a:spcBef>
                  <a:buFontTx/>
                  <a:buNone/>
                </a:pPr>
                <a:r>
                  <a:rPr kumimoji="0" lang="ko-KR" altLang="en-US" sz="1400">
                    <a:solidFill>
                      <a:schemeClr val="bg1"/>
                    </a:solidFill>
                    <a:latin typeface="HY울릉도M" pitchFamily="18" charset="-127"/>
                    <a:ea typeface="HY울릉도M" pitchFamily="18" charset="-127"/>
                  </a:rPr>
                  <a:t>컨설팅</a:t>
                </a:r>
                <a:r>
                  <a:rPr kumimoji="0" lang="en-US" altLang="ko-KR" sz="1400">
                    <a:solidFill>
                      <a:schemeClr val="bg1"/>
                    </a:solidFill>
                    <a:latin typeface="HY울릉도M" pitchFamily="18" charset="-127"/>
                    <a:ea typeface="HY울릉도M" pitchFamily="18" charset="-127"/>
                  </a:rPr>
                  <a:t>, </a:t>
                </a:r>
                <a:r>
                  <a:rPr kumimoji="0" lang="ko-KR" altLang="en-US" sz="1400">
                    <a:solidFill>
                      <a:schemeClr val="bg1"/>
                    </a:solidFill>
                    <a:latin typeface="HY울릉도M" pitchFamily="18" charset="-127"/>
                    <a:ea typeface="HY울릉도M" pitchFamily="18" charset="-127"/>
                  </a:rPr>
                  <a:t>학습촉진 정책수립 지원</a:t>
                </a:r>
              </a:p>
            </p:txBody>
          </p:sp>
          <p:sp>
            <p:nvSpPr>
              <p:cNvPr id="35867" name="Text Box 27">
                <a:extLst>
                  <a:ext uri="{FF2B5EF4-FFF2-40B4-BE49-F238E27FC236}">
                    <a16:creationId xmlns:a16="http://schemas.microsoft.com/office/drawing/2014/main" id="{366A4DF2-32A6-464C-999B-40D7193FD2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10" y="3203"/>
                <a:ext cx="2131" cy="19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50000"/>
                  </a:spcBef>
                  <a:buFontTx/>
                  <a:buNone/>
                </a:pPr>
                <a:r>
                  <a:rPr kumimoji="0" lang="ko-KR" altLang="en-US" sz="1400">
                    <a:solidFill>
                      <a:schemeClr val="bg1"/>
                    </a:solidFill>
                    <a:latin typeface="HY울릉도M" pitchFamily="18" charset="-127"/>
                    <a:ea typeface="HY울릉도M" pitchFamily="18" charset="-127"/>
                  </a:rPr>
                  <a:t>자기주도학습</a:t>
                </a:r>
                <a:r>
                  <a:rPr kumimoji="0" lang="en-US" altLang="ko-KR" sz="1400">
                    <a:solidFill>
                      <a:schemeClr val="bg1"/>
                    </a:solidFill>
                    <a:latin typeface="HY울릉도M" pitchFamily="18" charset="-127"/>
                    <a:ea typeface="HY울릉도M" pitchFamily="18" charset="-127"/>
                  </a:rPr>
                  <a:t>, </a:t>
                </a:r>
                <a:r>
                  <a:rPr kumimoji="0" lang="ko-KR" altLang="en-US" sz="1400">
                    <a:solidFill>
                      <a:schemeClr val="bg1"/>
                    </a:solidFill>
                    <a:latin typeface="HY울릉도M" pitchFamily="18" charset="-127"/>
                    <a:ea typeface="HY울릉도M" pitchFamily="18" charset="-127"/>
                  </a:rPr>
                  <a:t>조직목표 달성에 기여</a:t>
                </a:r>
              </a:p>
            </p:txBody>
          </p:sp>
          <p:sp>
            <p:nvSpPr>
              <p:cNvPr id="35868" name="Line 28">
                <a:extLst>
                  <a:ext uri="{FF2B5EF4-FFF2-40B4-BE49-F238E27FC236}">
                    <a16:creationId xmlns:a16="http://schemas.microsoft.com/office/drawing/2014/main" id="{261C1043-2F8B-4C10-9852-6A6EE9D2C8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7" y="2296"/>
                <a:ext cx="2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869" name="Line 29">
                <a:extLst>
                  <a:ext uri="{FF2B5EF4-FFF2-40B4-BE49-F238E27FC236}">
                    <a16:creationId xmlns:a16="http://schemas.microsoft.com/office/drawing/2014/main" id="{AAB6DFB9-AA63-49F8-9C9F-DED3701D8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8" y="1888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870" name="Line 30">
                <a:extLst>
                  <a:ext uri="{FF2B5EF4-FFF2-40B4-BE49-F238E27FC236}">
                    <a16:creationId xmlns:a16="http://schemas.microsoft.com/office/drawing/2014/main" id="{DD2FCDC1-B19F-4469-8147-E6881A07B5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52" y="2296"/>
                <a:ext cx="2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871" name="Line 31">
                <a:extLst>
                  <a:ext uri="{FF2B5EF4-FFF2-40B4-BE49-F238E27FC236}">
                    <a16:creationId xmlns:a16="http://schemas.microsoft.com/office/drawing/2014/main" id="{7A0519D5-7B6D-479A-906C-023793A1DE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3" y="2886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35845" name="Group 32">
            <a:extLst>
              <a:ext uri="{FF2B5EF4-FFF2-40B4-BE49-F238E27FC236}">
                <a16:creationId xmlns:a16="http://schemas.microsoft.com/office/drawing/2014/main" id="{06ECAFFD-5D0E-4453-88F2-5891E332AF5C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35849" name="Text Box 33">
              <a:extLst>
                <a:ext uri="{FF2B5EF4-FFF2-40B4-BE49-F238E27FC236}">
                  <a16:creationId xmlns:a16="http://schemas.microsoft.com/office/drawing/2014/main" id="{C7CAD103-F142-400B-9333-E10C60CAD5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3409" cy="288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ko-KR" sz="2400">
                  <a:latin typeface="Verdana" panose="020B0604030504040204" pitchFamily="34" charset="0"/>
                </a:rPr>
                <a:t>HRD </a:t>
              </a:r>
              <a:r>
                <a:rPr lang="ko-KR" altLang="en-US" sz="2400">
                  <a:latin typeface="Verdana" panose="020B0604030504040204" pitchFamily="34" charset="0"/>
                </a:rPr>
                <a:t>이해관계자별 역할</a:t>
              </a:r>
            </a:p>
          </p:txBody>
        </p:sp>
        <p:grpSp>
          <p:nvGrpSpPr>
            <p:cNvPr id="35850" name="Group 34">
              <a:extLst>
                <a:ext uri="{FF2B5EF4-FFF2-40B4-BE49-F238E27FC236}">
                  <a16:creationId xmlns:a16="http://schemas.microsoft.com/office/drawing/2014/main" id="{BA2B573D-B088-471A-AE83-3CCB203635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35852" name="Oval 35">
                <a:extLst>
                  <a:ext uri="{FF2B5EF4-FFF2-40B4-BE49-F238E27FC236}">
                    <a16:creationId xmlns:a16="http://schemas.microsoft.com/office/drawing/2014/main" id="{772A9CCE-D138-4199-9043-2321E05BD0E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853" name="Oval 36">
                <a:extLst>
                  <a:ext uri="{FF2B5EF4-FFF2-40B4-BE49-F238E27FC236}">
                    <a16:creationId xmlns:a16="http://schemas.microsoft.com/office/drawing/2014/main" id="{C7D023AE-F42E-4851-81F9-D42770DC024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854" name="Oval 37">
                <a:extLst>
                  <a:ext uri="{FF2B5EF4-FFF2-40B4-BE49-F238E27FC236}">
                    <a16:creationId xmlns:a16="http://schemas.microsoft.com/office/drawing/2014/main" id="{FFE26C16-E7D4-435B-B0F9-5279E7A85A3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855" name="Oval 38">
                <a:extLst>
                  <a:ext uri="{FF2B5EF4-FFF2-40B4-BE49-F238E27FC236}">
                    <a16:creationId xmlns:a16="http://schemas.microsoft.com/office/drawing/2014/main" id="{0BB5B825-9498-4215-B261-F300B5C575A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856" name="Oval 39">
                <a:extLst>
                  <a:ext uri="{FF2B5EF4-FFF2-40B4-BE49-F238E27FC236}">
                    <a16:creationId xmlns:a16="http://schemas.microsoft.com/office/drawing/2014/main" id="{AC79B835-6A82-4E40-ADE5-A423774A1E6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5851" name="Line 40">
              <a:extLst>
                <a:ext uri="{FF2B5EF4-FFF2-40B4-BE49-F238E27FC236}">
                  <a16:creationId xmlns:a16="http://schemas.microsoft.com/office/drawing/2014/main" id="{478AEA1A-FCA9-406F-9599-7B5E42E74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846" name="Group 41">
            <a:extLst>
              <a:ext uri="{FF2B5EF4-FFF2-40B4-BE49-F238E27FC236}">
                <a16:creationId xmlns:a16="http://schemas.microsoft.com/office/drawing/2014/main" id="{43D9BDAF-73DE-4C6E-934D-31C32EB63606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35847" name="Text Box 42">
              <a:extLst>
                <a:ext uri="{FF2B5EF4-FFF2-40B4-BE49-F238E27FC236}">
                  <a16:creationId xmlns:a16="http://schemas.microsoft.com/office/drawing/2014/main" id="{4C79BEBE-EF00-4CA6-8ABB-273676D1A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35848" name="Line 43">
              <a:extLst>
                <a:ext uri="{FF2B5EF4-FFF2-40B4-BE49-F238E27FC236}">
                  <a16:creationId xmlns:a16="http://schemas.microsoft.com/office/drawing/2014/main" id="{A0AA6B96-E9EA-465E-9D54-353B0A6E92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template04_2">
            <a:extLst>
              <a:ext uri="{FF2B5EF4-FFF2-40B4-BE49-F238E27FC236}">
                <a16:creationId xmlns:a16="http://schemas.microsoft.com/office/drawing/2014/main" id="{5BE07F2C-5089-435D-9F6E-89EC790C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5">
            <a:extLst>
              <a:ext uri="{FF2B5EF4-FFF2-40B4-BE49-F238E27FC236}">
                <a16:creationId xmlns:a16="http://schemas.microsoft.com/office/drawing/2014/main" id="{C22888AF-3AE1-4E11-9A89-DFDE729FC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13" y="4191000"/>
            <a:ext cx="184150" cy="579438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</a:pPr>
            <a:endParaRPr lang="ko-KR" altLang="ko-KR" sz="3200"/>
          </a:p>
        </p:txBody>
      </p:sp>
      <p:pic>
        <p:nvPicPr>
          <p:cNvPr id="36868" name="Picture 8" descr="funny_flick_trs">
            <a:extLst>
              <a:ext uri="{FF2B5EF4-FFF2-40B4-BE49-F238E27FC236}">
                <a16:creationId xmlns:a16="http://schemas.microsoft.com/office/drawing/2014/main" id="{2B73D9A1-53C7-4D41-A1F1-B7B2494BE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836615"/>
            <a:ext cx="5903912" cy="4427537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4D4D4D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9" descr="shutter_qx">
            <a:extLst>
              <a:ext uri="{FF2B5EF4-FFF2-40B4-BE49-F238E27FC236}">
                <a16:creationId xmlns:a16="http://schemas.microsoft.com/office/drawing/2014/main" id="{CDD43B4E-573B-47B8-9550-03C30B694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989138"/>
            <a:ext cx="2819400" cy="211455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4D4D4D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Text Box 10">
            <a:extLst>
              <a:ext uri="{FF2B5EF4-FFF2-40B4-BE49-F238E27FC236}">
                <a16:creationId xmlns:a16="http://schemas.microsoft.com/office/drawing/2014/main" id="{A76BD2E2-90E5-4FE1-8966-2E97420EF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2781302"/>
            <a:ext cx="46799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ko-KR" altLang="en-US" sz="400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현장의 목소리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" descr="baseball_outline_prt">
            <a:extLst>
              <a:ext uri="{FF2B5EF4-FFF2-40B4-BE49-F238E27FC236}">
                <a16:creationId xmlns:a16="http://schemas.microsoft.com/office/drawing/2014/main" id="{143D3DA4-B050-46CF-9656-1B966F333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Text Box 5">
            <a:extLst>
              <a:ext uri="{FF2B5EF4-FFF2-40B4-BE49-F238E27FC236}">
                <a16:creationId xmlns:a16="http://schemas.microsoft.com/office/drawing/2014/main" id="{767F3B02-F131-4AE5-95E8-AE635C5B8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5" y="1989138"/>
            <a:ext cx="4175125" cy="180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ko-KR" sz="2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HRD</a:t>
            </a:r>
            <a:r>
              <a:rPr lang="ko-KR" altLang="en-US" sz="2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대한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ko-KR" altLang="en-US" sz="2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이해관계자별 역할 및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ko-KR" altLang="en-US" sz="2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정도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template75_2">
            <a:extLst>
              <a:ext uri="{FF2B5EF4-FFF2-40B4-BE49-F238E27FC236}">
                <a16:creationId xmlns:a16="http://schemas.microsoft.com/office/drawing/2014/main" id="{FBCBB622-98CA-4B32-865C-71280F57F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155" name="Freeform 3">
            <a:extLst>
              <a:ext uri="{FF2B5EF4-FFF2-40B4-BE49-F238E27FC236}">
                <a16:creationId xmlns:a16="http://schemas.microsoft.com/office/drawing/2014/main" id="{65D06C7F-D912-4C20-8CC6-F0C2E256F609}"/>
              </a:ext>
            </a:extLst>
          </p:cNvPr>
          <p:cNvSpPr>
            <a:spLocks/>
          </p:cNvSpPr>
          <p:nvPr/>
        </p:nvSpPr>
        <p:spPr bwMode="auto">
          <a:xfrm>
            <a:off x="487363" y="1228727"/>
            <a:ext cx="3327400" cy="5153025"/>
          </a:xfrm>
          <a:custGeom>
            <a:avLst/>
            <a:gdLst/>
            <a:ahLst/>
            <a:cxnLst>
              <a:cxn ang="0">
                <a:pos x="0" y="3402"/>
              </a:cxn>
              <a:cxn ang="0">
                <a:pos x="2096" y="3402"/>
              </a:cxn>
              <a:cxn ang="0">
                <a:pos x="1184" y="0"/>
              </a:cxn>
              <a:cxn ang="0">
                <a:pos x="9" y="0"/>
              </a:cxn>
              <a:cxn ang="0">
                <a:pos x="0" y="3402"/>
              </a:cxn>
            </a:cxnLst>
            <a:rect l="0" t="0" r="r" b="b"/>
            <a:pathLst>
              <a:path w="2096" h="3402">
                <a:moveTo>
                  <a:pt x="0" y="3402"/>
                </a:moveTo>
                <a:lnTo>
                  <a:pt x="2096" y="3402"/>
                </a:lnTo>
                <a:lnTo>
                  <a:pt x="1184" y="0"/>
                </a:lnTo>
                <a:lnTo>
                  <a:pt x="9" y="0"/>
                </a:lnTo>
                <a:lnTo>
                  <a:pt x="0" y="3402"/>
                </a:lnTo>
                <a:close/>
              </a:path>
            </a:pathLst>
          </a:custGeom>
          <a:gradFill rotWithShape="0">
            <a:gsLst>
              <a:gs pos="0">
                <a:schemeClr val="bg1">
                  <a:gamma/>
                  <a:shade val="90980"/>
                  <a:invGamma/>
                </a:schemeClr>
              </a:gs>
              <a:gs pos="100000">
                <a:schemeClr val="bg1"/>
              </a:gs>
            </a:gsLst>
            <a:path path="rect">
              <a:fillToRect l="50000" t="50000" r="50000" b="50000"/>
            </a:path>
          </a:gradFill>
          <a:ln w="12700" cap="flat" cmpd="sng">
            <a:noFill/>
            <a:prstDash val="solid"/>
            <a:round/>
            <a:headEnd/>
            <a:tailEnd/>
          </a:ln>
          <a:effectLst/>
          <a:scene3d>
            <a:camera prst="legacyObliqueTopRight"/>
            <a:lightRig rig="legacyFlat3" dir="l"/>
          </a:scene3d>
          <a:sp3d extrusionH="227000" prstMaterial="legacyMatt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lIns="87313" tIns="44450" rIns="87313" bIns="44450" anchor="ctr">
            <a:flatTx/>
          </a:bodyPr>
          <a:lstStyle/>
          <a:p>
            <a:pPr algn="ctr" eaLnBrk="1" latinLnBrk="1" hangingPunct="1">
              <a:lnSpc>
                <a:spcPct val="120000"/>
              </a:lnSpc>
              <a:defRPr/>
            </a:pPr>
            <a:endParaRPr lang="ko-KR" altLang="en-US"/>
          </a:p>
        </p:txBody>
      </p:sp>
      <p:sp>
        <p:nvSpPr>
          <p:cNvPr id="38916" name="Freeform 4">
            <a:extLst>
              <a:ext uri="{FF2B5EF4-FFF2-40B4-BE49-F238E27FC236}">
                <a16:creationId xmlns:a16="http://schemas.microsoft.com/office/drawing/2014/main" id="{7D0EEFED-3893-4A70-B5AB-53A978557858}"/>
              </a:ext>
            </a:extLst>
          </p:cNvPr>
          <p:cNvSpPr>
            <a:spLocks/>
          </p:cNvSpPr>
          <p:nvPr/>
        </p:nvSpPr>
        <p:spPr bwMode="auto">
          <a:xfrm>
            <a:off x="544515" y="1292227"/>
            <a:ext cx="3159125" cy="5026025"/>
          </a:xfrm>
          <a:custGeom>
            <a:avLst/>
            <a:gdLst>
              <a:gd name="T0" fmla="*/ 0 w 2096"/>
              <a:gd name="T1" fmla="*/ 2147483646 h 3402"/>
              <a:gd name="T2" fmla="*/ 2147483646 w 2096"/>
              <a:gd name="T3" fmla="*/ 2147483646 h 3402"/>
              <a:gd name="T4" fmla="*/ 2147483646 w 2096"/>
              <a:gd name="T5" fmla="*/ 0 h 3402"/>
              <a:gd name="T6" fmla="*/ 20445387 w 2096"/>
              <a:gd name="T7" fmla="*/ 0 h 3402"/>
              <a:gd name="T8" fmla="*/ 0 w 2096"/>
              <a:gd name="T9" fmla="*/ 2147483646 h 34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96"/>
              <a:gd name="T16" fmla="*/ 0 h 3402"/>
              <a:gd name="T17" fmla="*/ 2096 w 2096"/>
              <a:gd name="T18" fmla="*/ 3402 h 340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96" h="3402">
                <a:moveTo>
                  <a:pt x="0" y="3402"/>
                </a:moveTo>
                <a:lnTo>
                  <a:pt x="2096" y="3402"/>
                </a:lnTo>
                <a:lnTo>
                  <a:pt x="1184" y="0"/>
                </a:lnTo>
                <a:lnTo>
                  <a:pt x="9" y="0"/>
                </a:lnTo>
                <a:lnTo>
                  <a:pt x="0" y="3402"/>
                </a:lnTo>
                <a:close/>
              </a:path>
            </a:pathLst>
          </a:custGeom>
          <a:gradFill rotWithShape="0">
            <a:gsLst>
              <a:gs pos="0">
                <a:schemeClr val="hlink">
                  <a:alpha val="39998"/>
                </a:schemeClr>
              </a:gs>
              <a:gs pos="100000">
                <a:srgbClr val="FFA800">
                  <a:alpha val="60001"/>
                </a:srgbClr>
              </a:gs>
            </a:gsLst>
            <a:lin ang="2700000" scaled="1"/>
          </a:gradFill>
          <a:ln w="9525" cap="flat" cmpd="sng">
            <a:solidFill>
              <a:srgbClr val="DDDDDD"/>
            </a:solidFill>
            <a:prstDash val="solid"/>
            <a:round/>
            <a:headEnd/>
            <a:tailEnd/>
          </a:ln>
        </p:spPr>
        <p:txBody>
          <a:bodyPr wrap="none" lIns="87313" tIns="44450" rIns="87313" bIns="44450" anchor="ctr"/>
          <a:lstStyle/>
          <a:p>
            <a:endParaRPr lang="ko-KR" altLang="en-US"/>
          </a:p>
        </p:txBody>
      </p:sp>
      <p:sp>
        <p:nvSpPr>
          <p:cNvPr id="38917" name="Text Box 5">
            <a:extLst>
              <a:ext uri="{FF2B5EF4-FFF2-40B4-BE49-F238E27FC236}">
                <a16:creationId xmlns:a16="http://schemas.microsoft.com/office/drawing/2014/main" id="{7213C3C1-6550-4AB8-8AC1-FFA2CB6B3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2924175"/>
            <a:ext cx="2140330" cy="88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이해관계자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역할수행 정도</a:t>
            </a:r>
          </a:p>
        </p:txBody>
      </p:sp>
      <p:sp>
        <p:nvSpPr>
          <p:cNvPr id="38918" name="Freeform 6">
            <a:extLst>
              <a:ext uri="{FF2B5EF4-FFF2-40B4-BE49-F238E27FC236}">
                <a16:creationId xmlns:a16="http://schemas.microsoft.com/office/drawing/2014/main" id="{D972D399-6E54-49D3-869B-071893B2C505}"/>
              </a:ext>
            </a:extLst>
          </p:cNvPr>
          <p:cNvSpPr>
            <a:spLocks/>
          </p:cNvSpPr>
          <p:nvPr/>
        </p:nvSpPr>
        <p:spPr bwMode="auto">
          <a:xfrm>
            <a:off x="2413002" y="1341440"/>
            <a:ext cx="5040313" cy="757237"/>
          </a:xfrm>
          <a:custGeom>
            <a:avLst/>
            <a:gdLst>
              <a:gd name="T0" fmla="*/ 0 w 3175"/>
              <a:gd name="T1" fmla="*/ 0 h 454"/>
              <a:gd name="T2" fmla="*/ 342741284 w 3175"/>
              <a:gd name="T3" fmla="*/ 1263012939 h 454"/>
              <a:gd name="T4" fmla="*/ 2147483646 w 3175"/>
              <a:gd name="T5" fmla="*/ 1263012939 h 454"/>
              <a:gd name="T6" fmla="*/ 2147483646 w 3175"/>
              <a:gd name="T7" fmla="*/ 0 h 454"/>
              <a:gd name="T8" fmla="*/ 0 w 3175"/>
              <a:gd name="T9" fmla="*/ 0 h 4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75"/>
              <a:gd name="T16" fmla="*/ 0 h 454"/>
              <a:gd name="T17" fmla="*/ 3175 w 3175"/>
              <a:gd name="T18" fmla="*/ 454 h 4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75" h="454">
                <a:moveTo>
                  <a:pt x="0" y="0"/>
                </a:moveTo>
                <a:lnTo>
                  <a:pt x="136" y="454"/>
                </a:lnTo>
                <a:lnTo>
                  <a:pt x="3175" y="454"/>
                </a:lnTo>
                <a:lnTo>
                  <a:pt x="3175" y="0"/>
                </a:lnTo>
                <a:lnTo>
                  <a:pt x="0" y="0"/>
                </a:lnTo>
                <a:close/>
              </a:path>
            </a:pathLst>
          </a:custGeom>
          <a:solidFill>
            <a:srgbClr val="F7C5C8">
              <a:alpha val="79999"/>
            </a:srgbClr>
          </a:solidFill>
          <a:ln w="9525">
            <a:round/>
            <a:headEnd/>
            <a:tailEnd/>
          </a:ln>
          <a:scene3d>
            <a:camera prst="legacyObliqueTopRight"/>
            <a:lightRig rig="legacyFlat3" dir="r"/>
          </a:scene3d>
          <a:sp3d extrusionH="227000" prstMaterial="legacyMatte">
            <a:bevelT w="13500" h="13500" prst="angle"/>
            <a:bevelB w="13500" h="13500" prst="angle"/>
            <a:extrusionClr>
              <a:srgbClr val="F7C5C8"/>
            </a:extrusionClr>
            <a:contourClr>
              <a:srgbClr val="F7C5C8"/>
            </a:contourClr>
          </a:sp3d>
        </p:spPr>
        <p:txBody>
          <a:bodyPr wrap="none" lIns="87313" tIns="44450" rIns="87313" bIns="44450" anchor="ctr">
            <a:flatTx/>
          </a:bodyPr>
          <a:lstStyle/>
          <a:p>
            <a:endParaRPr lang="ko-KR" altLang="en-US"/>
          </a:p>
        </p:txBody>
      </p:sp>
      <p:sp>
        <p:nvSpPr>
          <p:cNvPr id="38919" name="Line 7">
            <a:extLst>
              <a:ext uri="{FF2B5EF4-FFF2-40B4-BE49-F238E27FC236}">
                <a16:creationId xmlns:a16="http://schemas.microsoft.com/office/drawing/2014/main" id="{4D9E47FC-BF31-4306-9014-BE00B8E5D38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3488" y="1700213"/>
            <a:ext cx="1079500" cy="0"/>
          </a:xfrm>
          <a:prstGeom prst="line">
            <a:avLst/>
          </a:prstGeom>
          <a:noFill/>
          <a:ln w="6350">
            <a:solidFill>
              <a:schemeClr val="bg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7313" tIns="44450" rIns="87313" bIns="44450" anchor="ctr"/>
          <a:lstStyle/>
          <a:p>
            <a:endParaRPr lang="ko-KR" altLang="en-US"/>
          </a:p>
        </p:txBody>
      </p:sp>
      <p:sp>
        <p:nvSpPr>
          <p:cNvPr id="38920" name="Text Box 8">
            <a:extLst>
              <a:ext uri="{FF2B5EF4-FFF2-40B4-BE49-F238E27FC236}">
                <a16:creationId xmlns:a16="http://schemas.microsoft.com/office/drawing/2014/main" id="{0367F8CE-73F8-4723-A76C-2236FBE92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2988" y="1455738"/>
            <a:ext cx="2425700" cy="457200"/>
          </a:xfrm>
          <a:prstGeom prst="rect">
            <a:avLst/>
          </a:prstGeom>
          <a:noFill/>
          <a:ln>
            <a:noFill/>
          </a:ln>
          <a:effectLst>
            <a:outerShdw dist="127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ko-KR" altLang="en-US" sz="2400">
                <a:solidFill>
                  <a:srgbClr val="9E1620"/>
                </a:solidFill>
              </a:rPr>
              <a:t>전반적으로 부족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6C5BC1C4-0AFC-440E-A5E5-B69420F80783}"/>
              </a:ext>
            </a:extLst>
          </p:cNvPr>
          <p:cNvGrpSpPr>
            <a:grpSpLocks/>
          </p:cNvGrpSpPr>
          <p:nvPr/>
        </p:nvGrpSpPr>
        <p:grpSpPr bwMode="auto">
          <a:xfrm>
            <a:off x="2792415" y="2363788"/>
            <a:ext cx="5495925" cy="2811462"/>
            <a:chOff x="1759" y="1489"/>
            <a:chExt cx="3462" cy="1771"/>
          </a:xfrm>
        </p:grpSpPr>
        <p:sp>
          <p:nvSpPr>
            <p:cNvPr id="38934" name="Freeform 10">
              <a:extLst>
                <a:ext uri="{FF2B5EF4-FFF2-40B4-BE49-F238E27FC236}">
                  <a16:creationId xmlns:a16="http://schemas.microsoft.com/office/drawing/2014/main" id="{E3703233-E9C4-49F2-AAE3-F5BF4029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2" y="2137"/>
              <a:ext cx="3175" cy="477"/>
            </a:xfrm>
            <a:custGeom>
              <a:avLst/>
              <a:gdLst>
                <a:gd name="T0" fmla="*/ 0 w 3175"/>
                <a:gd name="T1" fmla="*/ 0 h 454"/>
                <a:gd name="T2" fmla="*/ 136 w 3175"/>
                <a:gd name="T3" fmla="*/ 501 h 454"/>
                <a:gd name="T4" fmla="*/ 3175 w 3175"/>
                <a:gd name="T5" fmla="*/ 501 h 454"/>
                <a:gd name="T6" fmla="*/ 3175 w 3175"/>
                <a:gd name="T7" fmla="*/ 0 h 454"/>
                <a:gd name="T8" fmla="*/ 0 w 3175"/>
                <a:gd name="T9" fmla="*/ 0 h 4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75"/>
                <a:gd name="T16" fmla="*/ 0 h 454"/>
                <a:gd name="T17" fmla="*/ 3175 w 3175"/>
                <a:gd name="T18" fmla="*/ 454 h 4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75" h="454">
                  <a:moveTo>
                    <a:pt x="0" y="0"/>
                  </a:moveTo>
                  <a:lnTo>
                    <a:pt x="136" y="454"/>
                  </a:lnTo>
                  <a:lnTo>
                    <a:pt x="3175" y="454"/>
                  </a:lnTo>
                  <a:lnTo>
                    <a:pt x="31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35E">
                <a:alpha val="79999"/>
              </a:srgbClr>
            </a:solidFill>
            <a:ln w="9525">
              <a:round/>
              <a:headEnd/>
              <a:tailEnd/>
            </a:ln>
            <a:scene3d>
              <a:camera prst="legacyObliqueTopRight"/>
              <a:lightRig rig="legacyFlat3" dir="r"/>
            </a:scene3d>
            <a:sp3d extrusionH="227000" prstMaterial="legacyMatte">
              <a:bevelT w="13500" h="13500" prst="angle"/>
              <a:bevelB w="13500" h="13500" prst="angle"/>
              <a:extrusionClr>
                <a:srgbClr val="E7535E"/>
              </a:extrusionClr>
              <a:contourClr>
                <a:srgbClr val="E7535E"/>
              </a:contourClr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8935" name="Freeform 11">
              <a:extLst>
                <a:ext uri="{FF2B5EF4-FFF2-40B4-BE49-F238E27FC236}">
                  <a16:creationId xmlns:a16="http://schemas.microsoft.com/office/drawing/2014/main" id="{82543A00-BD74-4980-A6BB-CE0E5E6C6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2783"/>
              <a:ext cx="3175" cy="477"/>
            </a:xfrm>
            <a:custGeom>
              <a:avLst/>
              <a:gdLst>
                <a:gd name="T0" fmla="*/ 0 w 3175"/>
                <a:gd name="T1" fmla="*/ 0 h 454"/>
                <a:gd name="T2" fmla="*/ 136 w 3175"/>
                <a:gd name="T3" fmla="*/ 501 h 454"/>
                <a:gd name="T4" fmla="*/ 3175 w 3175"/>
                <a:gd name="T5" fmla="*/ 501 h 454"/>
                <a:gd name="T6" fmla="*/ 3175 w 3175"/>
                <a:gd name="T7" fmla="*/ 0 h 454"/>
                <a:gd name="T8" fmla="*/ 0 w 3175"/>
                <a:gd name="T9" fmla="*/ 0 h 4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75"/>
                <a:gd name="T16" fmla="*/ 0 h 454"/>
                <a:gd name="T17" fmla="*/ 3175 w 3175"/>
                <a:gd name="T18" fmla="*/ 454 h 4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75" h="454">
                  <a:moveTo>
                    <a:pt x="0" y="0"/>
                  </a:moveTo>
                  <a:lnTo>
                    <a:pt x="136" y="454"/>
                  </a:lnTo>
                  <a:lnTo>
                    <a:pt x="3175" y="454"/>
                  </a:lnTo>
                  <a:lnTo>
                    <a:pt x="31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620">
                <a:alpha val="79999"/>
              </a:srgbClr>
            </a:solidFill>
            <a:ln w="9525">
              <a:round/>
              <a:headEnd/>
              <a:tailEnd/>
            </a:ln>
            <a:scene3d>
              <a:camera prst="legacyObliqueTopRight"/>
              <a:lightRig rig="legacyFlat3" dir="r"/>
            </a:scene3d>
            <a:sp3d extrusionH="227000" prstMaterial="legacyMatte">
              <a:bevelT w="13500" h="13500" prst="angle"/>
              <a:bevelB w="13500" h="13500" prst="angle"/>
              <a:extrusionClr>
                <a:srgbClr val="9E1620"/>
              </a:extrusionClr>
              <a:contourClr>
                <a:srgbClr val="9E1620"/>
              </a:contourClr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8936" name="Text Box 12">
              <a:extLst>
                <a:ext uri="{FF2B5EF4-FFF2-40B4-BE49-F238E27FC236}">
                  <a16:creationId xmlns:a16="http://schemas.microsoft.com/office/drawing/2014/main" id="{7672C950-8466-451D-8AB5-2C6BB40D73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9" y="1489"/>
              <a:ext cx="727" cy="365"/>
            </a:xfrm>
            <a:prstGeom prst="rect">
              <a:avLst/>
            </a:prstGeom>
            <a:noFill/>
            <a:ln>
              <a:noFill/>
            </a:ln>
            <a:effectLst>
              <a:outerShdw dist="127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85725" indent="-85725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ko-KR" sz="3200"/>
                <a:t>WHY</a:t>
              </a:r>
            </a:p>
          </p:txBody>
        </p:sp>
        <p:sp>
          <p:nvSpPr>
            <p:cNvPr id="38937" name="Text Box 13">
              <a:extLst>
                <a:ext uri="{FF2B5EF4-FFF2-40B4-BE49-F238E27FC236}">
                  <a16:creationId xmlns:a16="http://schemas.microsoft.com/office/drawing/2014/main" id="{DED8B651-7E1F-41C7-8801-474880E0E6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0" y="2187"/>
              <a:ext cx="1154" cy="291"/>
            </a:xfrm>
            <a:prstGeom prst="rect">
              <a:avLst/>
            </a:prstGeom>
            <a:noFill/>
            <a:ln>
              <a:noFill/>
            </a:ln>
            <a:effectLst>
              <a:outerShdw dist="12700" algn="ctr" rotWithShape="0">
                <a:srgbClr val="333333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85725" indent="-85725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ko-KR" altLang="en-US" sz="2400"/>
                <a:t>기대사항 多</a:t>
              </a:r>
            </a:p>
          </p:txBody>
        </p:sp>
        <p:sp>
          <p:nvSpPr>
            <p:cNvPr id="38938" name="Text Box 14">
              <a:extLst>
                <a:ext uri="{FF2B5EF4-FFF2-40B4-BE49-F238E27FC236}">
                  <a16:creationId xmlns:a16="http://schemas.microsoft.com/office/drawing/2014/main" id="{5BC424F5-6480-4421-8531-9123FB4AA7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7" y="2822"/>
              <a:ext cx="1404" cy="288"/>
            </a:xfrm>
            <a:prstGeom prst="rect">
              <a:avLst/>
            </a:prstGeom>
            <a:noFill/>
            <a:ln>
              <a:noFill/>
            </a:ln>
            <a:effectLst>
              <a:outerShdw dist="12700" algn="ctr" rotWithShape="0">
                <a:srgbClr val="333333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85725" indent="-85725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ko-KR" altLang="en-US" sz="2400"/>
                <a:t>역할 인식 부족</a:t>
              </a:r>
            </a:p>
          </p:txBody>
        </p:sp>
        <p:sp>
          <p:nvSpPr>
            <p:cNvPr id="38939" name="Line 15">
              <a:extLst>
                <a:ext uri="{FF2B5EF4-FFF2-40B4-BE49-F238E27FC236}">
                  <a16:creationId xmlns:a16="http://schemas.microsoft.com/office/drawing/2014/main" id="{C3596BE0-7343-4760-913E-5E81D80030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9" y="1706"/>
              <a:ext cx="680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7313" tIns="44450" rIns="87313" bIns="44450" anchor="ctr"/>
            <a:lstStyle/>
            <a:p>
              <a:endParaRPr lang="ko-KR" altLang="en-US"/>
            </a:p>
          </p:txBody>
        </p:sp>
        <p:sp>
          <p:nvSpPr>
            <p:cNvPr id="38940" name="Line 16">
              <a:extLst>
                <a:ext uri="{FF2B5EF4-FFF2-40B4-BE49-F238E27FC236}">
                  <a16:creationId xmlns:a16="http://schemas.microsoft.com/office/drawing/2014/main" id="{F74985EF-78B4-40BA-BF97-5224B64B14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0" y="2341"/>
              <a:ext cx="680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7313" tIns="44450" rIns="87313" bIns="44450" anchor="ctr"/>
            <a:lstStyle/>
            <a:p>
              <a:endParaRPr lang="ko-KR" altLang="en-US"/>
            </a:p>
          </p:txBody>
        </p:sp>
        <p:sp>
          <p:nvSpPr>
            <p:cNvPr id="38941" name="Line 17">
              <a:extLst>
                <a:ext uri="{FF2B5EF4-FFF2-40B4-BE49-F238E27FC236}">
                  <a16:creationId xmlns:a16="http://schemas.microsoft.com/office/drawing/2014/main" id="{F09457C4-C5A1-406E-9074-BA83F7E4F7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1" y="2976"/>
              <a:ext cx="680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7313" tIns="44450" rIns="87313" bIns="44450" anchor="ctr"/>
            <a:lstStyle/>
            <a:p>
              <a:endParaRPr lang="ko-KR" altLang="en-US"/>
            </a:p>
          </p:txBody>
        </p:sp>
      </p:grpSp>
      <p:sp>
        <p:nvSpPr>
          <p:cNvPr id="38922" name="Rectangle 18">
            <a:extLst>
              <a:ext uri="{FF2B5EF4-FFF2-40B4-BE49-F238E27FC236}">
                <a16:creationId xmlns:a16="http://schemas.microsoft.com/office/drawing/2014/main" id="{74D73AA5-5E59-4A45-AA0E-E84A7934B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2"/>
            <a:ext cx="6372225" cy="695325"/>
          </a:xfrm>
          <a:prstGeom prst="rect">
            <a:avLst/>
          </a:prstGeom>
          <a:gradFill rotWithShape="1">
            <a:gsLst>
              <a:gs pos="0">
                <a:schemeClr val="tx1">
                  <a:alpha val="39998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ko-KR" altLang="en-US" sz="28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923" name="Line 19">
            <a:extLst>
              <a:ext uri="{FF2B5EF4-FFF2-40B4-BE49-F238E27FC236}">
                <a16:creationId xmlns:a16="http://schemas.microsoft.com/office/drawing/2014/main" id="{7E17F250-216F-47BA-9EAC-4989334E1CE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95325"/>
            <a:ext cx="9144000" cy="0"/>
          </a:xfrm>
          <a:prstGeom prst="line">
            <a:avLst/>
          </a:prstGeom>
          <a:noFill/>
          <a:ln w="3175" cap="rnd">
            <a:solidFill>
              <a:srgbClr val="DDDDDD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8924" name="Group 20">
            <a:extLst>
              <a:ext uri="{FF2B5EF4-FFF2-40B4-BE49-F238E27FC236}">
                <a16:creationId xmlns:a16="http://schemas.microsoft.com/office/drawing/2014/main" id="{641F7DBD-5F55-4503-B4D2-EC833BAA4E86}"/>
              </a:ext>
            </a:extLst>
          </p:cNvPr>
          <p:cNvGrpSpPr>
            <a:grpSpLocks/>
          </p:cNvGrpSpPr>
          <p:nvPr/>
        </p:nvGrpSpPr>
        <p:grpSpPr bwMode="auto">
          <a:xfrm>
            <a:off x="314325" y="258763"/>
            <a:ext cx="287338" cy="273050"/>
            <a:chOff x="385" y="845"/>
            <a:chExt cx="1094" cy="1044"/>
          </a:xfrm>
        </p:grpSpPr>
        <p:sp>
          <p:nvSpPr>
            <p:cNvPr id="38929" name="Oval 21">
              <a:extLst>
                <a:ext uri="{FF2B5EF4-FFF2-40B4-BE49-F238E27FC236}">
                  <a16:creationId xmlns:a16="http://schemas.microsoft.com/office/drawing/2014/main" id="{4A0A84D8-5281-49BD-9DBD-195286FAD7D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85" y="1594"/>
              <a:ext cx="907" cy="295"/>
            </a:xfrm>
            <a:prstGeom prst="ellipse">
              <a:avLst/>
            </a:prstGeom>
            <a:solidFill>
              <a:srgbClr val="B2B2B2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30" name="Oval 22">
              <a:extLst>
                <a:ext uri="{FF2B5EF4-FFF2-40B4-BE49-F238E27FC236}">
                  <a16:creationId xmlns:a16="http://schemas.microsoft.com/office/drawing/2014/main" id="{7772C86E-B0D0-4503-9B3F-8549AE8D474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0" y="845"/>
              <a:ext cx="999" cy="1001"/>
            </a:xfrm>
            <a:prstGeom prst="ellipse">
              <a:avLst/>
            </a:prstGeom>
            <a:gradFill rotWithShape="1">
              <a:gsLst>
                <a:gs pos="0">
                  <a:srgbClr val="767600"/>
                </a:gs>
                <a:gs pos="100000">
                  <a:srgbClr val="FFFF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31" name="Oval 23">
              <a:extLst>
                <a:ext uri="{FF2B5EF4-FFF2-40B4-BE49-F238E27FC236}">
                  <a16:creationId xmlns:a16="http://schemas.microsoft.com/office/drawing/2014/main" id="{61EB7E0E-D9D7-4580-84E2-CDE158FAC25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92" y="851"/>
              <a:ext cx="976" cy="975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alpha val="0"/>
                  </a:srgbClr>
                </a:gs>
                <a:gs pos="100000">
                  <a:srgbClr val="FFFFA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32" name="Oval 24">
              <a:extLst>
                <a:ext uri="{FF2B5EF4-FFF2-40B4-BE49-F238E27FC236}">
                  <a16:creationId xmlns:a16="http://schemas.microsoft.com/office/drawing/2014/main" id="{9AB91EF4-9263-4717-AB87-79279A06270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16" y="860"/>
              <a:ext cx="928" cy="912"/>
            </a:xfrm>
            <a:prstGeom prst="ellipse">
              <a:avLst/>
            </a:prstGeom>
            <a:gradFill rotWithShape="1">
              <a:gsLst>
                <a:gs pos="0">
                  <a:srgbClr val="CACA00"/>
                </a:gs>
                <a:gs pos="100000">
                  <a:srgbClr val="FFFF00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33" name="Oval 25">
              <a:extLst>
                <a:ext uri="{FF2B5EF4-FFF2-40B4-BE49-F238E27FC236}">
                  <a16:creationId xmlns:a16="http://schemas.microsoft.com/office/drawing/2014/main" id="{F818CF91-7BC9-4FB5-8F70-6943D0F16B4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7" y="886"/>
              <a:ext cx="826" cy="74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00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8925" name="Text Box 26">
            <a:extLst>
              <a:ext uri="{FF2B5EF4-FFF2-40B4-BE49-F238E27FC236}">
                <a16:creationId xmlns:a16="http://schemas.microsoft.com/office/drawing/2014/main" id="{F7623776-B648-4CAB-B0C7-EE2143918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144463"/>
            <a:ext cx="6635750" cy="519112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</a:pPr>
            <a:r>
              <a:rPr lang="ko-KR" altLang="en-US"/>
              <a:t>이해관계자 역할 수행</a:t>
            </a:r>
          </a:p>
        </p:txBody>
      </p:sp>
      <p:grpSp>
        <p:nvGrpSpPr>
          <p:cNvPr id="38926" name="Group 27">
            <a:extLst>
              <a:ext uri="{FF2B5EF4-FFF2-40B4-BE49-F238E27FC236}">
                <a16:creationId xmlns:a16="http://schemas.microsoft.com/office/drawing/2014/main" id="{E4BC09D0-E83B-4742-A627-AFBB7FD8781B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38927" name="Text Box 28">
              <a:extLst>
                <a:ext uri="{FF2B5EF4-FFF2-40B4-BE49-F238E27FC236}">
                  <a16:creationId xmlns:a16="http://schemas.microsoft.com/office/drawing/2014/main" id="{BB6BAE10-D1C5-4E1E-9922-685FA462C8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38928" name="Line 29">
              <a:extLst>
                <a:ext uri="{FF2B5EF4-FFF2-40B4-BE49-F238E27FC236}">
                  <a16:creationId xmlns:a16="http://schemas.microsoft.com/office/drawing/2014/main" id="{1EFE8EBC-2DF7-4ACC-8C13-32E9C4C656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516B66-4B18-4E06-A22A-CBCAF957ABF2}"/>
              </a:ext>
            </a:extLst>
          </p:cNvPr>
          <p:cNvSpPr txBox="1"/>
          <p:nvPr/>
        </p:nvSpPr>
        <p:spPr>
          <a:xfrm>
            <a:off x="2172748" y="755226"/>
            <a:ext cx="43203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NCS</a:t>
            </a:r>
            <a:r>
              <a:rPr lang="ko-KR" altLang="en-US" b="1" dirty="0"/>
              <a:t>기반 프로그램개발 과정 안내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F3E61E-F41A-47D4-B1F5-6334443D6BF3}"/>
              </a:ext>
            </a:extLst>
          </p:cNvPr>
          <p:cNvSpPr txBox="1"/>
          <p:nvPr/>
        </p:nvSpPr>
        <p:spPr>
          <a:xfrm>
            <a:off x="1103152" y="2272753"/>
            <a:ext cx="7126448" cy="878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본 교과는 직업훈련을 수행할 때 필요한 훈련프로그램</a:t>
            </a:r>
            <a:r>
              <a:rPr lang="en-US" altLang="ko-KR" dirty="0"/>
              <a:t>, </a:t>
            </a:r>
            <a:r>
              <a:rPr lang="ko-KR" altLang="en-US" dirty="0"/>
              <a:t>교과</a:t>
            </a:r>
            <a:r>
              <a:rPr lang="en-US" altLang="ko-KR" dirty="0"/>
              <a:t>, </a:t>
            </a:r>
            <a:r>
              <a:rPr lang="ko-KR" altLang="en-US" dirty="0"/>
              <a:t>수업자료를 개발하는 절차와 방법론에 대한 이론과 개념을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796753-E2DD-4F29-80BC-497EA977F423}"/>
              </a:ext>
            </a:extLst>
          </p:cNvPr>
          <p:cNvSpPr txBox="1"/>
          <p:nvPr/>
        </p:nvSpPr>
        <p:spPr>
          <a:xfrm>
            <a:off x="1103152" y="1506646"/>
            <a:ext cx="12835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교과개요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82B86-9C63-4DC7-9D38-2128C29D0C54}"/>
              </a:ext>
            </a:extLst>
          </p:cNvPr>
          <p:cNvSpPr txBox="1"/>
          <p:nvPr/>
        </p:nvSpPr>
        <p:spPr>
          <a:xfrm>
            <a:off x="1103152" y="3794636"/>
            <a:ext cx="12835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성적평가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1E4FFC7-3861-4E30-8FFE-E3CAEF73DB82}"/>
              </a:ext>
            </a:extLst>
          </p:cNvPr>
          <p:cNvGraphicFramePr>
            <a:graphicFrameLocks noGrp="1"/>
          </p:cNvGraphicFramePr>
          <p:nvPr/>
        </p:nvGraphicFramePr>
        <p:xfrm>
          <a:off x="1103152" y="4334087"/>
          <a:ext cx="6992224" cy="640080"/>
        </p:xfrm>
        <a:graphic>
          <a:graphicData uri="http://schemas.openxmlformats.org/drawingml/2006/table">
            <a:tbl>
              <a:tblPr/>
              <a:tblGrid>
                <a:gridCol w="874028">
                  <a:extLst>
                    <a:ext uri="{9D8B030D-6E8A-4147-A177-3AD203B41FA5}">
                      <a16:colId xmlns:a16="http://schemas.microsoft.com/office/drawing/2014/main" val="4082834270"/>
                    </a:ext>
                  </a:extLst>
                </a:gridCol>
                <a:gridCol w="874028">
                  <a:extLst>
                    <a:ext uri="{9D8B030D-6E8A-4147-A177-3AD203B41FA5}">
                      <a16:colId xmlns:a16="http://schemas.microsoft.com/office/drawing/2014/main" val="2625803197"/>
                    </a:ext>
                  </a:extLst>
                </a:gridCol>
                <a:gridCol w="874028">
                  <a:extLst>
                    <a:ext uri="{9D8B030D-6E8A-4147-A177-3AD203B41FA5}">
                      <a16:colId xmlns:a16="http://schemas.microsoft.com/office/drawing/2014/main" val="4128805425"/>
                    </a:ext>
                  </a:extLst>
                </a:gridCol>
                <a:gridCol w="874028">
                  <a:extLst>
                    <a:ext uri="{9D8B030D-6E8A-4147-A177-3AD203B41FA5}">
                      <a16:colId xmlns:a16="http://schemas.microsoft.com/office/drawing/2014/main" val="4273662075"/>
                    </a:ext>
                  </a:extLst>
                </a:gridCol>
                <a:gridCol w="874028">
                  <a:extLst>
                    <a:ext uri="{9D8B030D-6E8A-4147-A177-3AD203B41FA5}">
                      <a16:colId xmlns:a16="http://schemas.microsoft.com/office/drawing/2014/main" val="1127884396"/>
                    </a:ext>
                  </a:extLst>
                </a:gridCol>
                <a:gridCol w="874028">
                  <a:extLst>
                    <a:ext uri="{9D8B030D-6E8A-4147-A177-3AD203B41FA5}">
                      <a16:colId xmlns:a16="http://schemas.microsoft.com/office/drawing/2014/main" val="2622328557"/>
                    </a:ext>
                  </a:extLst>
                </a:gridCol>
                <a:gridCol w="874028">
                  <a:extLst>
                    <a:ext uri="{9D8B030D-6E8A-4147-A177-3AD203B41FA5}">
                      <a16:colId xmlns:a16="http://schemas.microsoft.com/office/drawing/2014/main" val="265786242"/>
                    </a:ext>
                  </a:extLst>
                </a:gridCol>
                <a:gridCol w="874028">
                  <a:extLst>
                    <a:ext uri="{9D8B030D-6E8A-4147-A177-3AD203B41FA5}">
                      <a16:colId xmlns:a16="http://schemas.microsoft.com/office/drawing/2014/main" val="2498584676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ko-KR" altLang="en-US" sz="1400"/>
                        <a:t>출석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10 %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/>
                        <a:t>과제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30 %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중간</a:t>
                      </a:r>
                      <a:endParaRPr lang="en-US" altLang="ko-KR" sz="1400" dirty="0"/>
                    </a:p>
                    <a:p>
                      <a:r>
                        <a:rPr lang="ko-KR" altLang="en-US" sz="1400" dirty="0"/>
                        <a:t>고사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/>
                        <a:t>30 %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기말</a:t>
                      </a:r>
                      <a:endParaRPr lang="en-US" altLang="ko-KR" sz="1400" dirty="0"/>
                    </a:p>
                    <a:p>
                      <a:r>
                        <a:rPr lang="ko-KR" altLang="en-US" sz="1400" dirty="0"/>
                        <a:t>고사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30 %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48933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11D2247-609F-2D0E-9E70-9496BE66F017}"/>
              </a:ext>
            </a:extLst>
          </p:cNvPr>
          <p:cNvSpPr txBox="1"/>
          <p:nvPr/>
        </p:nvSpPr>
        <p:spPr>
          <a:xfrm>
            <a:off x="1103152" y="5201174"/>
            <a:ext cx="569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학점 </a:t>
            </a:r>
            <a:r>
              <a:rPr lang="en-US" altLang="ko-KR" dirty="0"/>
              <a:t>: 35%, B</a:t>
            </a:r>
            <a:r>
              <a:rPr lang="ko-KR" altLang="en-US" dirty="0"/>
              <a:t>이하는 자율</a:t>
            </a:r>
          </a:p>
        </p:txBody>
      </p:sp>
    </p:spTree>
    <p:extLst>
      <p:ext uri="{BB962C8B-B14F-4D97-AF65-F5344CB8AC3E}">
        <p14:creationId xmlns:p14="http://schemas.microsoft.com/office/powerpoint/2010/main" val="2152661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baseball_outline_prt">
            <a:extLst>
              <a:ext uri="{FF2B5EF4-FFF2-40B4-BE49-F238E27FC236}">
                <a16:creationId xmlns:a16="http://schemas.microsoft.com/office/drawing/2014/main" id="{F49009AD-9750-44A1-A325-D89B06F08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 Box 3">
            <a:extLst>
              <a:ext uri="{FF2B5EF4-FFF2-40B4-BE49-F238E27FC236}">
                <a16:creationId xmlns:a16="http://schemas.microsoft.com/office/drawing/2014/main" id="{CE2B83FF-9171-43B4-B0F0-CECDB0A19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5" y="1989138"/>
            <a:ext cx="4175125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ko-KR" altLang="en-US" sz="2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인적자원개발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ko-KR" altLang="en-US" sz="2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경영성과 기여도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template75_2">
            <a:extLst>
              <a:ext uri="{FF2B5EF4-FFF2-40B4-BE49-F238E27FC236}">
                <a16:creationId xmlns:a16="http://schemas.microsoft.com/office/drawing/2014/main" id="{A4934BD6-19D4-43CB-BE6E-B335CBFE3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3">
            <a:extLst>
              <a:ext uri="{FF2B5EF4-FFF2-40B4-BE49-F238E27FC236}">
                <a16:creationId xmlns:a16="http://schemas.microsoft.com/office/drawing/2014/main" id="{EC3BFBEF-308C-4E09-A7BD-1D5FFC894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2"/>
            <a:ext cx="6372225" cy="695325"/>
          </a:xfrm>
          <a:prstGeom prst="rect">
            <a:avLst/>
          </a:prstGeom>
          <a:gradFill rotWithShape="1">
            <a:gsLst>
              <a:gs pos="0">
                <a:schemeClr val="tx1">
                  <a:alpha val="39998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ko-KR" altLang="en-US" sz="28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988" name="Line 4">
            <a:extLst>
              <a:ext uri="{FF2B5EF4-FFF2-40B4-BE49-F238E27FC236}">
                <a16:creationId xmlns:a16="http://schemas.microsoft.com/office/drawing/2014/main" id="{DB50343F-2897-4F4D-97A0-B403CD4B385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95325"/>
            <a:ext cx="9144000" cy="0"/>
          </a:xfrm>
          <a:prstGeom prst="line">
            <a:avLst/>
          </a:prstGeom>
          <a:noFill/>
          <a:ln w="3175" cap="rnd">
            <a:solidFill>
              <a:srgbClr val="DDDDDD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41989" name="Group 5">
            <a:extLst>
              <a:ext uri="{FF2B5EF4-FFF2-40B4-BE49-F238E27FC236}">
                <a16:creationId xmlns:a16="http://schemas.microsoft.com/office/drawing/2014/main" id="{7A267BFD-F622-4DC1-9A65-2DC54D4EA518}"/>
              </a:ext>
            </a:extLst>
          </p:cNvPr>
          <p:cNvGrpSpPr>
            <a:grpSpLocks/>
          </p:cNvGrpSpPr>
          <p:nvPr/>
        </p:nvGrpSpPr>
        <p:grpSpPr bwMode="auto">
          <a:xfrm>
            <a:off x="314325" y="258763"/>
            <a:ext cx="287338" cy="273050"/>
            <a:chOff x="385" y="845"/>
            <a:chExt cx="1094" cy="1044"/>
          </a:xfrm>
        </p:grpSpPr>
        <p:sp>
          <p:nvSpPr>
            <p:cNvPr id="42014" name="Oval 6">
              <a:extLst>
                <a:ext uri="{FF2B5EF4-FFF2-40B4-BE49-F238E27FC236}">
                  <a16:creationId xmlns:a16="http://schemas.microsoft.com/office/drawing/2014/main" id="{F03BF245-F3C1-4B9F-B507-121543FEF4A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85" y="1594"/>
              <a:ext cx="907" cy="295"/>
            </a:xfrm>
            <a:prstGeom prst="ellipse">
              <a:avLst/>
            </a:prstGeom>
            <a:solidFill>
              <a:srgbClr val="B2B2B2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15" name="Oval 7">
              <a:extLst>
                <a:ext uri="{FF2B5EF4-FFF2-40B4-BE49-F238E27FC236}">
                  <a16:creationId xmlns:a16="http://schemas.microsoft.com/office/drawing/2014/main" id="{7CB775E0-6BE7-4E5D-A91E-67A7C13ED38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0" y="845"/>
              <a:ext cx="999" cy="1001"/>
            </a:xfrm>
            <a:prstGeom prst="ellipse">
              <a:avLst/>
            </a:prstGeom>
            <a:gradFill rotWithShape="1">
              <a:gsLst>
                <a:gs pos="0">
                  <a:srgbClr val="767600"/>
                </a:gs>
                <a:gs pos="100000">
                  <a:srgbClr val="FFFF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16" name="Oval 8">
              <a:extLst>
                <a:ext uri="{FF2B5EF4-FFF2-40B4-BE49-F238E27FC236}">
                  <a16:creationId xmlns:a16="http://schemas.microsoft.com/office/drawing/2014/main" id="{1A969C0C-981F-46D9-9D25-57B0FBEFF3E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92" y="851"/>
              <a:ext cx="976" cy="975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alpha val="0"/>
                  </a:srgbClr>
                </a:gs>
                <a:gs pos="100000">
                  <a:srgbClr val="FFFFA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17" name="Oval 9">
              <a:extLst>
                <a:ext uri="{FF2B5EF4-FFF2-40B4-BE49-F238E27FC236}">
                  <a16:creationId xmlns:a16="http://schemas.microsoft.com/office/drawing/2014/main" id="{908F14B4-F772-4CCD-9A22-FCDB4D1FE40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16" y="860"/>
              <a:ext cx="928" cy="912"/>
            </a:xfrm>
            <a:prstGeom prst="ellipse">
              <a:avLst/>
            </a:prstGeom>
            <a:gradFill rotWithShape="1">
              <a:gsLst>
                <a:gs pos="0">
                  <a:srgbClr val="CACA00"/>
                </a:gs>
                <a:gs pos="100000">
                  <a:srgbClr val="FFFF00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18" name="Oval 10">
              <a:extLst>
                <a:ext uri="{FF2B5EF4-FFF2-40B4-BE49-F238E27FC236}">
                  <a16:creationId xmlns:a16="http://schemas.microsoft.com/office/drawing/2014/main" id="{A138DFDB-8AA5-4B84-890C-145D861384D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7" y="886"/>
              <a:ext cx="826" cy="74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00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1990" name="Text Box 11">
            <a:extLst>
              <a:ext uri="{FF2B5EF4-FFF2-40B4-BE49-F238E27FC236}">
                <a16:creationId xmlns:a16="http://schemas.microsoft.com/office/drawing/2014/main" id="{9B4F0AB2-9DBF-4317-BEAF-78D5BB5BD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144463"/>
            <a:ext cx="6635750" cy="519112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</a:pPr>
            <a:r>
              <a:rPr lang="ko-KR" altLang="en-US"/>
              <a:t>경영성과 기여도</a:t>
            </a:r>
          </a:p>
        </p:txBody>
      </p:sp>
      <p:sp>
        <p:nvSpPr>
          <p:cNvPr id="193548" name="Freeform 12">
            <a:extLst>
              <a:ext uri="{FF2B5EF4-FFF2-40B4-BE49-F238E27FC236}">
                <a16:creationId xmlns:a16="http://schemas.microsoft.com/office/drawing/2014/main" id="{07F89ECB-B7D1-4312-B354-7757A6361648}"/>
              </a:ext>
            </a:extLst>
          </p:cNvPr>
          <p:cNvSpPr>
            <a:spLocks/>
          </p:cNvSpPr>
          <p:nvPr/>
        </p:nvSpPr>
        <p:spPr bwMode="auto">
          <a:xfrm>
            <a:off x="487363" y="1228727"/>
            <a:ext cx="3327400" cy="5153025"/>
          </a:xfrm>
          <a:custGeom>
            <a:avLst/>
            <a:gdLst/>
            <a:ahLst/>
            <a:cxnLst>
              <a:cxn ang="0">
                <a:pos x="0" y="3402"/>
              </a:cxn>
              <a:cxn ang="0">
                <a:pos x="2096" y="3402"/>
              </a:cxn>
              <a:cxn ang="0">
                <a:pos x="1184" y="0"/>
              </a:cxn>
              <a:cxn ang="0">
                <a:pos x="9" y="0"/>
              </a:cxn>
              <a:cxn ang="0">
                <a:pos x="0" y="3402"/>
              </a:cxn>
            </a:cxnLst>
            <a:rect l="0" t="0" r="r" b="b"/>
            <a:pathLst>
              <a:path w="2096" h="3402">
                <a:moveTo>
                  <a:pt x="0" y="3402"/>
                </a:moveTo>
                <a:lnTo>
                  <a:pt x="2096" y="3402"/>
                </a:lnTo>
                <a:lnTo>
                  <a:pt x="1184" y="0"/>
                </a:lnTo>
                <a:lnTo>
                  <a:pt x="9" y="0"/>
                </a:lnTo>
                <a:lnTo>
                  <a:pt x="0" y="3402"/>
                </a:lnTo>
                <a:close/>
              </a:path>
            </a:pathLst>
          </a:custGeom>
          <a:gradFill rotWithShape="0">
            <a:gsLst>
              <a:gs pos="0">
                <a:schemeClr val="bg1">
                  <a:gamma/>
                  <a:shade val="90980"/>
                  <a:invGamma/>
                </a:schemeClr>
              </a:gs>
              <a:gs pos="100000">
                <a:schemeClr val="bg1"/>
              </a:gs>
            </a:gsLst>
            <a:path path="rect">
              <a:fillToRect l="50000" t="50000" r="50000" b="50000"/>
            </a:path>
          </a:gradFill>
          <a:ln w="12700" cap="flat" cmpd="sng">
            <a:noFill/>
            <a:prstDash val="solid"/>
            <a:round/>
            <a:headEnd/>
            <a:tailEnd/>
          </a:ln>
          <a:effectLst/>
          <a:scene3d>
            <a:camera prst="legacyObliqueTopRight"/>
            <a:lightRig rig="legacyFlat3" dir="l"/>
          </a:scene3d>
          <a:sp3d extrusionH="227000" prstMaterial="legacyMatt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lIns="87313" tIns="44450" rIns="87313" bIns="44450" anchor="ctr">
            <a:flatTx/>
          </a:bodyPr>
          <a:lstStyle/>
          <a:p>
            <a:pPr algn="ctr" eaLnBrk="1" latinLnBrk="1" hangingPunct="1">
              <a:lnSpc>
                <a:spcPct val="120000"/>
              </a:lnSpc>
              <a:defRPr/>
            </a:pPr>
            <a:endParaRPr lang="ko-KR" altLang="en-US"/>
          </a:p>
        </p:txBody>
      </p:sp>
      <p:sp>
        <p:nvSpPr>
          <p:cNvPr id="193549" name="Freeform 13">
            <a:extLst>
              <a:ext uri="{FF2B5EF4-FFF2-40B4-BE49-F238E27FC236}">
                <a16:creationId xmlns:a16="http://schemas.microsoft.com/office/drawing/2014/main" id="{47DC24B3-8FDA-407A-BE03-EC80EF86BCC3}"/>
              </a:ext>
            </a:extLst>
          </p:cNvPr>
          <p:cNvSpPr>
            <a:spLocks/>
          </p:cNvSpPr>
          <p:nvPr/>
        </p:nvSpPr>
        <p:spPr bwMode="auto">
          <a:xfrm>
            <a:off x="544515" y="1292227"/>
            <a:ext cx="3159125" cy="5026025"/>
          </a:xfrm>
          <a:custGeom>
            <a:avLst/>
            <a:gdLst/>
            <a:ahLst/>
            <a:cxnLst>
              <a:cxn ang="0">
                <a:pos x="0" y="3402"/>
              </a:cxn>
              <a:cxn ang="0">
                <a:pos x="2096" y="3402"/>
              </a:cxn>
              <a:cxn ang="0">
                <a:pos x="1184" y="0"/>
              </a:cxn>
              <a:cxn ang="0">
                <a:pos x="9" y="0"/>
              </a:cxn>
              <a:cxn ang="0">
                <a:pos x="0" y="3402"/>
              </a:cxn>
            </a:cxnLst>
            <a:rect l="0" t="0" r="r" b="b"/>
            <a:pathLst>
              <a:path w="2096" h="3402">
                <a:moveTo>
                  <a:pt x="0" y="3402"/>
                </a:moveTo>
                <a:lnTo>
                  <a:pt x="2096" y="3402"/>
                </a:lnTo>
                <a:lnTo>
                  <a:pt x="1184" y="0"/>
                </a:lnTo>
                <a:lnTo>
                  <a:pt x="9" y="0"/>
                </a:lnTo>
                <a:lnTo>
                  <a:pt x="0" y="3402"/>
                </a:lnTo>
                <a:close/>
              </a:path>
            </a:pathLst>
          </a:custGeom>
          <a:gradFill rotWithShape="0">
            <a:gsLst>
              <a:gs pos="0">
                <a:srgbClr val="FFFFFF">
                  <a:alpha val="60001"/>
                </a:srgbClr>
              </a:gs>
              <a:gs pos="16000">
                <a:srgbClr val="1F1F1F">
                  <a:alpha val="56800"/>
                </a:srgbClr>
              </a:gs>
              <a:gs pos="17999">
                <a:srgbClr val="FFFFFF">
                  <a:alpha val="56401"/>
                </a:srgbClr>
              </a:gs>
              <a:gs pos="42000">
                <a:srgbClr val="636363">
                  <a:alpha val="51600"/>
                </a:srgbClr>
              </a:gs>
              <a:gs pos="53000">
                <a:srgbClr val="CFCFCF">
                  <a:alpha val="49400"/>
                </a:srgbClr>
              </a:gs>
              <a:gs pos="66000">
                <a:srgbClr val="CFCFCF">
                  <a:alpha val="46800"/>
                </a:srgbClr>
              </a:gs>
              <a:gs pos="75999">
                <a:srgbClr val="1F1F1F">
                  <a:alpha val="44800"/>
                </a:srgbClr>
              </a:gs>
              <a:gs pos="78999">
                <a:srgbClr val="FFFFFF">
                  <a:alpha val="44200"/>
                </a:srgbClr>
              </a:gs>
              <a:gs pos="100000">
                <a:srgbClr val="7F7F7F">
                  <a:alpha val="39999"/>
                </a:srgbClr>
              </a:gs>
            </a:gsLst>
            <a:lin ang="2700000" scaled="1"/>
          </a:gradFill>
          <a:ln w="9525" cap="flat" cmpd="sng">
            <a:solidFill>
              <a:srgbClr val="DDDDDD"/>
            </a:solidFill>
            <a:prstDash val="solid"/>
            <a:round/>
            <a:headEnd/>
            <a:tailEnd/>
          </a:ln>
          <a:effectLst/>
        </p:spPr>
        <p:txBody>
          <a:bodyPr wrap="none" lIns="87313" tIns="44450" rIns="87313" bIns="44450" anchor="ctr"/>
          <a:lstStyle/>
          <a:p>
            <a:pPr algn="ctr" eaLnBrk="1" latinLnBrk="1" hangingPunct="1">
              <a:lnSpc>
                <a:spcPct val="120000"/>
              </a:lnSpc>
              <a:defRPr/>
            </a:pPr>
            <a:endParaRPr lang="ko-KR" altLang="en-US"/>
          </a:p>
        </p:txBody>
      </p:sp>
      <p:sp>
        <p:nvSpPr>
          <p:cNvPr id="41995" name="Text Box 14">
            <a:extLst>
              <a:ext uri="{FF2B5EF4-FFF2-40B4-BE49-F238E27FC236}">
                <a16:creationId xmlns:a16="http://schemas.microsoft.com/office/drawing/2014/main" id="{0CB49202-5D34-45F1-9EA4-FD664F60F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573463"/>
            <a:ext cx="2425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경영성과 기여도</a:t>
            </a:r>
          </a:p>
        </p:txBody>
      </p:sp>
      <p:sp>
        <p:nvSpPr>
          <p:cNvPr id="41996" name="Freeform 15">
            <a:extLst>
              <a:ext uri="{FF2B5EF4-FFF2-40B4-BE49-F238E27FC236}">
                <a16:creationId xmlns:a16="http://schemas.microsoft.com/office/drawing/2014/main" id="{7233CE8C-9EBF-405C-96C2-1D865705E5DD}"/>
              </a:ext>
            </a:extLst>
          </p:cNvPr>
          <p:cNvSpPr>
            <a:spLocks/>
          </p:cNvSpPr>
          <p:nvPr/>
        </p:nvSpPr>
        <p:spPr bwMode="auto">
          <a:xfrm>
            <a:off x="2413002" y="1341440"/>
            <a:ext cx="5040313" cy="757237"/>
          </a:xfrm>
          <a:custGeom>
            <a:avLst/>
            <a:gdLst>
              <a:gd name="T0" fmla="*/ 0 w 3175"/>
              <a:gd name="T1" fmla="*/ 0 h 454"/>
              <a:gd name="T2" fmla="*/ 342741284 w 3175"/>
              <a:gd name="T3" fmla="*/ 1263012939 h 454"/>
              <a:gd name="T4" fmla="*/ 2147483646 w 3175"/>
              <a:gd name="T5" fmla="*/ 1263012939 h 454"/>
              <a:gd name="T6" fmla="*/ 2147483646 w 3175"/>
              <a:gd name="T7" fmla="*/ 0 h 454"/>
              <a:gd name="T8" fmla="*/ 0 w 3175"/>
              <a:gd name="T9" fmla="*/ 0 h 4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75"/>
              <a:gd name="T16" fmla="*/ 0 h 454"/>
              <a:gd name="T17" fmla="*/ 3175 w 3175"/>
              <a:gd name="T18" fmla="*/ 454 h 4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75" h="454">
                <a:moveTo>
                  <a:pt x="0" y="0"/>
                </a:moveTo>
                <a:lnTo>
                  <a:pt x="136" y="454"/>
                </a:lnTo>
                <a:lnTo>
                  <a:pt x="3175" y="454"/>
                </a:lnTo>
                <a:lnTo>
                  <a:pt x="3175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99FF">
                  <a:alpha val="79999"/>
                </a:srgbClr>
              </a:gs>
              <a:gs pos="100000">
                <a:srgbClr val="66FFFF">
                  <a:alpha val="79999"/>
                </a:srgbClr>
              </a:gs>
            </a:gsLst>
            <a:lin ang="2700000" scaled="1"/>
          </a:gradFill>
          <a:ln w="9525">
            <a:round/>
            <a:headEnd/>
            <a:tailEnd/>
          </a:ln>
          <a:scene3d>
            <a:camera prst="legacyObliqueTopRight"/>
            <a:lightRig rig="legacyFlat3" dir="r"/>
          </a:scene3d>
          <a:sp3d extrusionH="227000" prstMaterial="legacyMatte">
            <a:bevelT w="13500" h="13500" prst="angle"/>
            <a:bevelB w="13500" h="13500" prst="angle"/>
            <a:extrusionClr>
              <a:srgbClr val="0099FF"/>
            </a:extrusionClr>
            <a:contourClr>
              <a:srgbClr val="0099FF"/>
            </a:contourClr>
          </a:sp3d>
        </p:spPr>
        <p:txBody>
          <a:bodyPr wrap="none" lIns="87313" tIns="44450" rIns="87313" bIns="44450" anchor="ctr">
            <a:flatTx/>
          </a:bodyPr>
          <a:lstStyle/>
          <a:p>
            <a:endParaRPr lang="ko-KR" altLang="en-US"/>
          </a:p>
        </p:txBody>
      </p:sp>
      <p:sp>
        <p:nvSpPr>
          <p:cNvPr id="41997" name="Line 16">
            <a:extLst>
              <a:ext uri="{FF2B5EF4-FFF2-40B4-BE49-F238E27FC236}">
                <a16:creationId xmlns:a16="http://schemas.microsoft.com/office/drawing/2014/main" id="{FF8DAEC0-B83F-4CC4-B457-F03E4EF9940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3488" y="1700213"/>
            <a:ext cx="1079500" cy="0"/>
          </a:xfrm>
          <a:prstGeom prst="line">
            <a:avLst/>
          </a:prstGeom>
          <a:noFill/>
          <a:ln w="6350">
            <a:solidFill>
              <a:schemeClr val="bg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7313" tIns="44450" rIns="87313" bIns="44450" anchor="ctr"/>
          <a:lstStyle/>
          <a:p>
            <a:endParaRPr lang="ko-KR" altLang="en-US"/>
          </a:p>
        </p:txBody>
      </p:sp>
      <p:sp>
        <p:nvSpPr>
          <p:cNvPr id="41998" name="Text Box 17">
            <a:extLst>
              <a:ext uri="{FF2B5EF4-FFF2-40B4-BE49-F238E27FC236}">
                <a16:creationId xmlns:a16="http://schemas.microsoft.com/office/drawing/2014/main" id="{3AC48C2B-155A-47EF-ACFD-19482FDC3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2988" y="1455738"/>
            <a:ext cx="1816100" cy="457200"/>
          </a:xfrm>
          <a:prstGeom prst="rect">
            <a:avLst/>
          </a:prstGeom>
          <a:noFill/>
          <a:ln>
            <a:noFill/>
          </a:ln>
          <a:effectLst>
            <a:outerShdw dist="127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ko-KR" altLang="en-US" sz="2400">
                <a:solidFill>
                  <a:srgbClr val="000000"/>
                </a:solidFill>
              </a:rPr>
              <a:t>기여도 낮다</a:t>
            </a:r>
          </a:p>
        </p:txBody>
      </p:sp>
      <p:grpSp>
        <p:nvGrpSpPr>
          <p:cNvPr id="3" name="Group 18">
            <a:extLst>
              <a:ext uri="{FF2B5EF4-FFF2-40B4-BE49-F238E27FC236}">
                <a16:creationId xmlns:a16="http://schemas.microsoft.com/office/drawing/2014/main" id="{DC740BDE-8F61-4C72-87AF-233FCB50C4F6}"/>
              </a:ext>
            </a:extLst>
          </p:cNvPr>
          <p:cNvGrpSpPr>
            <a:grpSpLocks/>
          </p:cNvGrpSpPr>
          <p:nvPr/>
        </p:nvGrpSpPr>
        <p:grpSpPr bwMode="auto">
          <a:xfrm>
            <a:off x="2792415" y="2363790"/>
            <a:ext cx="5811837" cy="3838575"/>
            <a:chOff x="1759" y="1489"/>
            <a:chExt cx="3661" cy="2418"/>
          </a:xfrm>
        </p:grpSpPr>
        <p:sp>
          <p:nvSpPr>
            <p:cNvPr id="42003" name="Freeform 19">
              <a:extLst>
                <a:ext uri="{FF2B5EF4-FFF2-40B4-BE49-F238E27FC236}">
                  <a16:creationId xmlns:a16="http://schemas.microsoft.com/office/drawing/2014/main" id="{5BB615BA-5419-4817-AEB0-CC60ED61A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2" y="2137"/>
              <a:ext cx="3175" cy="477"/>
            </a:xfrm>
            <a:custGeom>
              <a:avLst/>
              <a:gdLst>
                <a:gd name="T0" fmla="*/ 0 w 3175"/>
                <a:gd name="T1" fmla="*/ 0 h 454"/>
                <a:gd name="T2" fmla="*/ 136 w 3175"/>
                <a:gd name="T3" fmla="*/ 501 h 454"/>
                <a:gd name="T4" fmla="*/ 3175 w 3175"/>
                <a:gd name="T5" fmla="*/ 501 h 454"/>
                <a:gd name="T6" fmla="*/ 3175 w 3175"/>
                <a:gd name="T7" fmla="*/ 0 h 454"/>
                <a:gd name="T8" fmla="*/ 0 w 3175"/>
                <a:gd name="T9" fmla="*/ 0 h 4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75"/>
                <a:gd name="T16" fmla="*/ 0 h 454"/>
                <a:gd name="T17" fmla="*/ 3175 w 3175"/>
                <a:gd name="T18" fmla="*/ 454 h 4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75" h="454">
                  <a:moveTo>
                    <a:pt x="0" y="0"/>
                  </a:moveTo>
                  <a:lnTo>
                    <a:pt x="136" y="454"/>
                  </a:lnTo>
                  <a:lnTo>
                    <a:pt x="3175" y="454"/>
                  </a:lnTo>
                  <a:lnTo>
                    <a:pt x="3175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alpha val="79999"/>
                  </a:schemeClr>
                </a:gs>
                <a:gs pos="100000">
                  <a:srgbClr val="CCFF66">
                    <a:alpha val="79999"/>
                  </a:srgbClr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ObliqueTopRight"/>
              <a:lightRig rig="legacyFlat3" dir="r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42004" name="Freeform 20">
              <a:extLst>
                <a:ext uri="{FF2B5EF4-FFF2-40B4-BE49-F238E27FC236}">
                  <a16:creationId xmlns:a16="http://schemas.microsoft.com/office/drawing/2014/main" id="{DD6120C8-AFEA-4C4B-851A-C097BCDE8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2783"/>
              <a:ext cx="3175" cy="477"/>
            </a:xfrm>
            <a:custGeom>
              <a:avLst/>
              <a:gdLst>
                <a:gd name="T0" fmla="*/ 0 w 3175"/>
                <a:gd name="T1" fmla="*/ 0 h 454"/>
                <a:gd name="T2" fmla="*/ 136 w 3175"/>
                <a:gd name="T3" fmla="*/ 501 h 454"/>
                <a:gd name="T4" fmla="*/ 3175 w 3175"/>
                <a:gd name="T5" fmla="*/ 501 h 454"/>
                <a:gd name="T6" fmla="*/ 3175 w 3175"/>
                <a:gd name="T7" fmla="*/ 0 h 454"/>
                <a:gd name="T8" fmla="*/ 0 w 3175"/>
                <a:gd name="T9" fmla="*/ 0 h 4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75"/>
                <a:gd name="T16" fmla="*/ 0 h 454"/>
                <a:gd name="T17" fmla="*/ 3175 w 3175"/>
                <a:gd name="T18" fmla="*/ 454 h 4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75" h="454">
                  <a:moveTo>
                    <a:pt x="0" y="0"/>
                  </a:moveTo>
                  <a:lnTo>
                    <a:pt x="136" y="454"/>
                  </a:lnTo>
                  <a:lnTo>
                    <a:pt x="3175" y="454"/>
                  </a:lnTo>
                  <a:lnTo>
                    <a:pt x="3175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00">
                    <a:alpha val="79999"/>
                  </a:srgbClr>
                </a:gs>
                <a:gs pos="100000">
                  <a:srgbClr val="FFFFCC">
                    <a:alpha val="79999"/>
                  </a:srgbClr>
                </a:gs>
              </a:gsLst>
              <a:lin ang="2700000" scaled="1"/>
            </a:gradFill>
            <a:ln w="9525">
              <a:round/>
              <a:headEnd/>
              <a:tailEnd/>
            </a:ln>
            <a:scene3d>
              <a:camera prst="legacyObliqueTopRight"/>
              <a:lightRig rig="legacyFlat3" dir="r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FF00"/>
              </a:extrusionClr>
              <a:contourClr>
                <a:srgbClr val="FFFF00"/>
              </a:contourClr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42005" name="Freeform 21">
              <a:extLst>
                <a:ext uri="{FF2B5EF4-FFF2-40B4-BE49-F238E27FC236}">
                  <a16:creationId xmlns:a16="http://schemas.microsoft.com/office/drawing/2014/main" id="{BE442F72-6DD1-419D-A71E-BCD584EDC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5" y="3430"/>
              <a:ext cx="3175" cy="477"/>
            </a:xfrm>
            <a:custGeom>
              <a:avLst/>
              <a:gdLst>
                <a:gd name="T0" fmla="*/ 0 w 3175"/>
                <a:gd name="T1" fmla="*/ 0 h 454"/>
                <a:gd name="T2" fmla="*/ 136 w 3175"/>
                <a:gd name="T3" fmla="*/ 501 h 454"/>
                <a:gd name="T4" fmla="*/ 3175 w 3175"/>
                <a:gd name="T5" fmla="*/ 501 h 454"/>
                <a:gd name="T6" fmla="*/ 3175 w 3175"/>
                <a:gd name="T7" fmla="*/ 0 h 454"/>
                <a:gd name="T8" fmla="*/ 0 w 3175"/>
                <a:gd name="T9" fmla="*/ 0 h 4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75"/>
                <a:gd name="T16" fmla="*/ 0 h 454"/>
                <a:gd name="T17" fmla="*/ 3175 w 3175"/>
                <a:gd name="T18" fmla="*/ 454 h 4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75" h="454">
                  <a:moveTo>
                    <a:pt x="0" y="0"/>
                  </a:moveTo>
                  <a:lnTo>
                    <a:pt x="136" y="454"/>
                  </a:lnTo>
                  <a:lnTo>
                    <a:pt x="3175" y="454"/>
                  </a:lnTo>
                  <a:lnTo>
                    <a:pt x="3175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6600">
                    <a:alpha val="79999"/>
                  </a:srgbClr>
                </a:gs>
                <a:gs pos="100000">
                  <a:srgbClr val="FF9999">
                    <a:alpha val="79999"/>
                  </a:srgbClr>
                </a:gs>
              </a:gsLst>
              <a:lin ang="2700000" scaled="1"/>
            </a:gradFill>
            <a:ln w="9525">
              <a:round/>
              <a:headEnd/>
              <a:tailEnd/>
            </a:ln>
            <a:scene3d>
              <a:camera prst="legacyObliqueTopRight"/>
              <a:lightRig rig="legacyFlat3" dir="r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6600"/>
              </a:extrusionClr>
              <a:contourClr>
                <a:srgbClr val="FF6600"/>
              </a:contourClr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42006" name="Text Box 22">
              <a:extLst>
                <a:ext uri="{FF2B5EF4-FFF2-40B4-BE49-F238E27FC236}">
                  <a16:creationId xmlns:a16="http://schemas.microsoft.com/office/drawing/2014/main" id="{E1DD4EF0-4C0F-4D5B-A07F-BC0F11DEA9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0" y="2187"/>
              <a:ext cx="1838" cy="288"/>
            </a:xfrm>
            <a:prstGeom prst="rect">
              <a:avLst/>
            </a:prstGeom>
            <a:noFill/>
            <a:ln>
              <a:noFill/>
            </a:ln>
            <a:effectLst>
              <a:outerShdw dist="127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85725" indent="-85725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ko-KR" altLang="en-US" sz="2400">
                  <a:solidFill>
                    <a:srgbClr val="000000"/>
                  </a:solidFill>
                </a:rPr>
                <a:t>현업적용</a:t>
              </a:r>
              <a:r>
                <a:rPr lang="en-US" altLang="ko-KR" sz="2400">
                  <a:solidFill>
                    <a:srgbClr val="000000"/>
                  </a:solidFill>
                </a:rPr>
                <a:t>, </a:t>
              </a:r>
              <a:r>
                <a:rPr lang="ko-KR" altLang="en-US" sz="2400">
                  <a:solidFill>
                    <a:srgbClr val="000000"/>
                  </a:solidFill>
                </a:rPr>
                <a:t>실천 부족</a:t>
              </a:r>
            </a:p>
          </p:txBody>
        </p:sp>
        <p:sp>
          <p:nvSpPr>
            <p:cNvPr id="42007" name="Text Box 23">
              <a:extLst>
                <a:ext uri="{FF2B5EF4-FFF2-40B4-BE49-F238E27FC236}">
                  <a16:creationId xmlns:a16="http://schemas.microsoft.com/office/drawing/2014/main" id="{17BA773E-EA9B-4061-AADA-9A7B2FEB0E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7" y="2822"/>
              <a:ext cx="2240" cy="288"/>
            </a:xfrm>
            <a:prstGeom prst="rect">
              <a:avLst/>
            </a:prstGeom>
            <a:noFill/>
            <a:ln>
              <a:noFill/>
            </a:ln>
            <a:effectLst>
              <a:outerShdw dist="127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85725" indent="-85725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ko-KR" altLang="en-US" sz="2400">
                  <a:solidFill>
                    <a:srgbClr val="000000"/>
                  </a:solidFill>
                </a:rPr>
                <a:t>성과측정 및 인프라 부족</a:t>
              </a:r>
            </a:p>
          </p:txBody>
        </p:sp>
        <p:sp>
          <p:nvSpPr>
            <p:cNvPr id="42008" name="Text Box 24">
              <a:extLst>
                <a:ext uri="{FF2B5EF4-FFF2-40B4-BE49-F238E27FC236}">
                  <a16:creationId xmlns:a16="http://schemas.microsoft.com/office/drawing/2014/main" id="{6266D267-7859-4C33-886B-D6C593675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9" y="3475"/>
              <a:ext cx="2624" cy="288"/>
            </a:xfrm>
            <a:prstGeom prst="rect">
              <a:avLst/>
            </a:prstGeom>
            <a:noFill/>
            <a:ln>
              <a:noFill/>
            </a:ln>
            <a:effectLst>
              <a:outerShdw dist="127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85725" indent="-85725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ko-KR" altLang="en-US" sz="2400">
                  <a:solidFill>
                    <a:srgbClr val="000000"/>
                  </a:solidFill>
                </a:rPr>
                <a:t>체계적인 관리 프로세스 부족</a:t>
              </a:r>
            </a:p>
          </p:txBody>
        </p:sp>
        <p:sp>
          <p:nvSpPr>
            <p:cNvPr id="42009" name="Line 25">
              <a:extLst>
                <a:ext uri="{FF2B5EF4-FFF2-40B4-BE49-F238E27FC236}">
                  <a16:creationId xmlns:a16="http://schemas.microsoft.com/office/drawing/2014/main" id="{B13B8397-673F-4071-A795-2F9F425518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9" y="1706"/>
              <a:ext cx="680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7313" tIns="44450" rIns="87313" bIns="44450" anchor="ctr"/>
            <a:lstStyle/>
            <a:p>
              <a:endParaRPr lang="ko-KR" altLang="en-US"/>
            </a:p>
          </p:txBody>
        </p:sp>
        <p:sp>
          <p:nvSpPr>
            <p:cNvPr id="42010" name="Line 26">
              <a:extLst>
                <a:ext uri="{FF2B5EF4-FFF2-40B4-BE49-F238E27FC236}">
                  <a16:creationId xmlns:a16="http://schemas.microsoft.com/office/drawing/2014/main" id="{7F4E4E1E-AA33-4A1B-8933-9D178987CC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0" y="2341"/>
              <a:ext cx="680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7313" tIns="44450" rIns="87313" bIns="44450" anchor="ctr"/>
            <a:lstStyle/>
            <a:p>
              <a:endParaRPr lang="ko-KR" altLang="en-US"/>
            </a:p>
          </p:txBody>
        </p:sp>
        <p:sp>
          <p:nvSpPr>
            <p:cNvPr id="42011" name="Line 27">
              <a:extLst>
                <a:ext uri="{FF2B5EF4-FFF2-40B4-BE49-F238E27FC236}">
                  <a16:creationId xmlns:a16="http://schemas.microsoft.com/office/drawing/2014/main" id="{0B7550B3-C426-40D7-B28B-EBF21FFFFE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1" y="2976"/>
              <a:ext cx="680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7313" tIns="44450" rIns="87313" bIns="44450" anchor="ctr"/>
            <a:lstStyle/>
            <a:p>
              <a:endParaRPr lang="ko-KR" altLang="en-US"/>
            </a:p>
          </p:txBody>
        </p:sp>
        <p:sp>
          <p:nvSpPr>
            <p:cNvPr id="42012" name="Line 28">
              <a:extLst>
                <a:ext uri="{FF2B5EF4-FFF2-40B4-BE49-F238E27FC236}">
                  <a16:creationId xmlns:a16="http://schemas.microsoft.com/office/drawing/2014/main" id="{474C095E-8D19-4ED8-B753-2540F4582A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" y="3612"/>
              <a:ext cx="396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7313" tIns="44450" rIns="87313" bIns="44450" anchor="ctr"/>
            <a:lstStyle/>
            <a:p>
              <a:endParaRPr lang="ko-KR" altLang="en-US"/>
            </a:p>
          </p:txBody>
        </p:sp>
        <p:sp>
          <p:nvSpPr>
            <p:cNvPr id="42013" name="Text Box 29">
              <a:extLst>
                <a:ext uri="{FF2B5EF4-FFF2-40B4-BE49-F238E27FC236}">
                  <a16:creationId xmlns:a16="http://schemas.microsoft.com/office/drawing/2014/main" id="{CD1F3F6D-CD17-4D6E-B518-83661256F0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9" y="1489"/>
              <a:ext cx="727" cy="365"/>
            </a:xfrm>
            <a:prstGeom prst="rect">
              <a:avLst/>
            </a:prstGeom>
            <a:noFill/>
            <a:ln>
              <a:noFill/>
            </a:ln>
            <a:effectLst>
              <a:outerShdw dist="127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85725" indent="-85725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ko-KR" sz="3200"/>
                <a:t>WHY</a:t>
              </a:r>
            </a:p>
          </p:txBody>
        </p:sp>
      </p:grpSp>
      <p:grpSp>
        <p:nvGrpSpPr>
          <p:cNvPr id="42000" name="Group 30">
            <a:extLst>
              <a:ext uri="{FF2B5EF4-FFF2-40B4-BE49-F238E27FC236}">
                <a16:creationId xmlns:a16="http://schemas.microsoft.com/office/drawing/2014/main" id="{BD42C17C-F831-4EBA-8BEF-86DD9BFA9315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42001" name="Text Box 31">
              <a:extLst>
                <a:ext uri="{FF2B5EF4-FFF2-40B4-BE49-F238E27FC236}">
                  <a16:creationId xmlns:a16="http://schemas.microsoft.com/office/drawing/2014/main" id="{B23F7790-9F09-4311-983D-F7109D5420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42002" name="Line 32">
              <a:extLst>
                <a:ext uri="{FF2B5EF4-FFF2-40B4-BE49-F238E27FC236}">
                  <a16:creationId xmlns:a16="http://schemas.microsoft.com/office/drawing/2014/main" id="{C7B0D5C4-2972-4B8F-AFB9-00538D74F0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baseball_outline_prt">
            <a:extLst>
              <a:ext uri="{FF2B5EF4-FFF2-40B4-BE49-F238E27FC236}">
                <a16:creationId xmlns:a16="http://schemas.microsoft.com/office/drawing/2014/main" id="{1F22B120-1F01-4F7D-9A3C-DEA842E1A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 Box 3">
            <a:extLst>
              <a:ext uri="{FF2B5EF4-FFF2-40B4-BE49-F238E27FC236}">
                <a16:creationId xmlns:a16="http://schemas.microsoft.com/office/drawing/2014/main" id="{A8149F79-B34F-46C0-B17E-49887F260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5" y="1989138"/>
            <a:ext cx="4175125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ko-KR" altLang="en-US" sz="2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직원들의 학습 후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ko-KR" altLang="en-US" sz="2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현업적용 및 실천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template75_2">
            <a:extLst>
              <a:ext uri="{FF2B5EF4-FFF2-40B4-BE49-F238E27FC236}">
                <a16:creationId xmlns:a16="http://schemas.microsoft.com/office/drawing/2014/main" id="{413413ED-953E-4866-A2AC-7FC1533A7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923" name="Freeform 3">
            <a:extLst>
              <a:ext uri="{FF2B5EF4-FFF2-40B4-BE49-F238E27FC236}">
                <a16:creationId xmlns:a16="http://schemas.microsoft.com/office/drawing/2014/main" id="{F250F4CE-A019-476D-B842-BFFA9431B961}"/>
              </a:ext>
            </a:extLst>
          </p:cNvPr>
          <p:cNvSpPr>
            <a:spLocks/>
          </p:cNvSpPr>
          <p:nvPr/>
        </p:nvSpPr>
        <p:spPr bwMode="auto">
          <a:xfrm>
            <a:off x="487363" y="1228727"/>
            <a:ext cx="3327400" cy="5153025"/>
          </a:xfrm>
          <a:custGeom>
            <a:avLst/>
            <a:gdLst/>
            <a:ahLst/>
            <a:cxnLst>
              <a:cxn ang="0">
                <a:pos x="0" y="3402"/>
              </a:cxn>
              <a:cxn ang="0">
                <a:pos x="2096" y="3402"/>
              </a:cxn>
              <a:cxn ang="0">
                <a:pos x="1184" y="0"/>
              </a:cxn>
              <a:cxn ang="0">
                <a:pos x="9" y="0"/>
              </a:cxn>
              <a:cxn ang="0">
                <a:pos x="0" y="3402"/>
              </a:cxn>
            </a:cxnLst>
            <a:rect l="0" t="0" r="r" b="b"/>
            <a:pathLst>
              <a:path w="2096" h="3402">
                <a:moveTo>
                  <a:pt x="0" y="3402"/>
                </a:moveTo>
                <a:lnTo>
                  <a:pt x="2096" y="3402"/>
                </a:lnTo>
                <a:lnTo>
                  <a:pt x="1184" y="0"/>
                </a:lnTo>
                <a:lnTo>
                  <a:pt x="9" y="0"/>
                </a:lnTo>
                <a:lnTo>
                  <a:pt x="0" y="3402"/>
                </a:lnTo>
                <a:close/>
              </a:path>
            </a:pathLst>
          </a:custGeom>
          <a:gradFill rotWithShape="0">
            <a:gsLst>
              <a:gs pos="0">
                <a:schemeClr val="bg1">
                  <a:gamma/>
                  <a:shade val="90980"/>
                  <a:invGamma/>
                </a:schemeClr>
              </a:gs>
              <a:gs pos="100000">
                <a:schemeClr val="bg1"/>
              </a:gs>
            </a:gsLst>
            <a:path path="rect">
              <a:fillToRect l="50000" t="50000" r="50000" b="50000"/>
            </a:path>
          </a:gradFill>
          <a:ln w="12700" cap="flat" cmpd="sng">
            <a:noFill/>
            <a:prstDash val="solid"/>
            <a:round/>
            <a:headEnd/>
            <a:tailEnd/>
          </a:ln>
          <a:effectLst/>
          <a:scene3d>
            <a:camera prst="legacyObliqueTopRight"/>
            <a:lightRig rig="legacyFlat3" dir="l"/>
          </a:scene3d>
          <a:sp3d extrusionH="227000" prstMaterial="legacyMatt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lIns="87313" tIns="44450" rIns="87313" bIns="44450" anchor="ctr">
            <a:flatTx/>
          </a:bodyPr>
          <a:lstStyle/>
          <a:p>
            <a:pPr algn="ctr" eaLnBrk="1" latinLnBrk="1" hangingPunct="1">
              <a:lnSpc>
                <a:spcPct val="120000"/>
              </a:lnSpc>
              <a:defRPr/>
            </a:pPr>
            <a:endParaRPr lang="ko-KR" altLang="en-US"/>
          </a:p>
        </p:txBody>
      </p:sp>
      <p:sp>
        <p:nvSpPr>
          <p:cNvPr id="45060" name="Freeform 4">
            <a:extLst>
              <a:ext uri="{FF2B5EF4-FFF2-40B4-BE49-F238E27FC236}">
                <a16:creationId xmlns:a16="http://schemas.microsoft.com/office/drawing/2014/main" id="{2B10DE2D-97E7-42B7-B991-FDBE676F2DED}"/>
              </a:ext>
            </a:extLst>
          </p:cNvPr>
          <p:cNvSpPr>
            <a:spLocks/>
          </p:cNvSpPr>
          <p:nvPr/>
        </p:nvSpPr>
        <p:spPr bwMode="auto">
          <a:xfrm>
            <a:off x="544515" y="1292227"/>
            <a:ext cx="3159125" cy="5026025"/>
          </a:xfrm>
          <a:custGeom>
            <a:avLst/>
            <a:gdLst>
              <a:gd name="T0" fmla="*/ 0 w 2096"/>
              <a:gd name="T1" fmla="*/ 2147483646 h 3402"/>
              <a:gd name="T2" fmla="*/ 2147483646 w 2096"/>
              <a:gd name="T3" fmla="*/ 2147483646 h 3402"/>
              <a:gd name="T4" fmla="*/ 2147483646 w 2096"/>
              <a:gd name="T5" fmla="*/ 0 h 3402"/>
              <a:gd name="T6" fmla="*/ 20445387 w 2096"/>
              <a:gd name="T7" fmla="*/ 0 h 3402"/>
              <a:gd name="T8" fmla="*/ 0 w 2096"/>
              <a:gd name="T9" fmla="*/ 2147483646 h 34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96"/>
              <a:gd name="T16" fmla="*/ 0 h 3402"/>
              <a:gd name="T17" fmla="*/ 2096 w 2096"/>
              <a:gd name="T18" fmla="*/ 3402 h 340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96" h="3402">
                <a:moveTo>
                  <a:pt x="0" y="3402"/>
                </a:moveTo>
                <a:lnTo>
                  <a:pt x="2096" y="3402"/>
                </a:lnTo>
                <a:lnTo>
                  <a:pt x="1184" y="0"/>
                </a:lnTo>
                <a:lnTo>
                  <a:pt x="9" y="0"/>
                </a:lnTo>
                <a:lnTo>
                  <a:pt x="0" y="3402"/>
                </a:lnTo>
                <a:close/>
              </a:path>
            </a:pathLst>
          </a:custGeom>
          <a:gradFill rotWithShape="0">
            <a:gsLst>
              <a:gs pos="0">
                <a:schemeClr val="hlink">
                  <a:alpha val="39998"/>
                </a:schemeClr>
              </a:gs>
              <a:gs pos="100000">
                <a:srgbClr val="FFA800">
                  <a:alpha val="60001"/>
                </a:srgbClr>
              </a:gs>
            </a:gsLst>
            <a:lin ang="2700000" scaled="1"/>
          </a:gradFill>
          <a:ln w="9525" cap="flat" cmpd="sng">
            <a:solidFill>
              <a:srgbClr val="DDDDDD"/>
            </a:solidFill>
            <a:prstDash val="solid"/>
            <a:round/>
            <a:headEnd/>
            <a:tailEnd/>
          </a:ln>
        </p:spPr>
        <p:txBody>
          <a:bodyPr wrap="none" lIns="87313" tIns="44450" rIns="87313" bIns="44450" anchor="ctr"/>
          <a:lstStyle/>
          <a:p>
            <a:endParaRPr lang="ko-KR" altLang="en-US"/>
          </a:p>
        </p:txBody>
      </p:sp>
      <p:sp>
        <p:nvSpPr>
          <p:cNvPr id="45061" name="Text Box 5">
            <a:extLst>
              <a:ext uri="{FF2B5EF4-FFF2-40B4-BE49-F238E27FC236}">
                <a16:creationId xmlns:a16="http://schemas.microsoft.com/office/drawing/2014/main" id="{392CA9CE-E8A0-490E-8848-0D640C772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2924175"/>
            <a:ext cx="1524776" cy="88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현업적용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부족 사유</a:t>
            </a:r>
          </a:p>
        </p:txBody>
      </p:sp>
      <p:sp>
        <p:nvSpPr>
          <p:cNvPr id="45062" name="Freeform 6">
            <a:extLst>
              <a:ext uri="{FF2B5EF4-FFF2-40B4-BE49-F238E27FC236}">
                <a16:creationId xmlns:a16="http://schemas.microsoft.com/office/drawing/2014/main" id="{F2D670F1-B09F-42B9-B3A4-AAE3F1868242}"/>
              </a:ext>
            </a:extLst>
          </p:cNvPr>
          <p:cNvSpPr>
            <a:spLocks/>
          </p:cNvSpPr>
          <p:nvPr/>
        </p:nvSpPr>
        <p:spPr bwMode="auto">
          <a:xfrm>
            <a:off x="2987677" y="3392490"/>
            <a:ext cx="5040313" cy="757237"/>
          </a:xfrm>
          <a:custGeom>
            <a:avLst/>
            <a:gdLst>
              <a:gd name="T0" fmla="*/ 0 w 3175"/>
              <a:gd name="T1" fmla="*/ 0 h 454"/>
              <a:gd name="T2" fmla="*/ 342741284 w 3175"/>
              <a:gd name="T3" fmla="*/ 1263012939 h 454"/>
              <a:gd name="T4" fmla="*/ 2147483646 w 3175"/>
              <a:gd name="T5" fmla="*/ 1263012939 h 454"/>
              <a:gd name="T6" fmla="*/ 2147483646 w 3175"/>
              <a:gd name="T7" fmla="*/ 0 h 454"/>
              <a:gd name="T8" fmla="*/ 0 w 3175"/>
              <a:gd name="T9" fmla="*/ 0 h 4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75"/>
              <a:gd name="T16" fmla="*/ 0 h 454"/>
              <a:gd name="T17" fmla="*/ 3175 w 3175"/>
              <a:gd name="T18" fmla="*/ 454 h 4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75" h="454">
                <a:moveTo>
                  <a:pt x="0" y="0"/>
                </a:moveTo>
                <a:lnTo>
                  <a:pt x="136" y="454"/>
                </a:lnTo>
                <a:lnTo>
                  <a:pt x="3175" y="454"/>
                </a:lnTo>
                <a:lnTo>
                  <a:pt x="3175" y="0"/>
                </a:lnTo>
                <a:lnTo>
                  <a:pt x="0" y="0"/>
                </a:lnTo>
                <a:close/>
              </a:path>
            </a:pathLst>
          </a:custGeom>
          <a:solidFill>
            <a:srgbClr val="E7535E">
              <a:alpha val="79999"/>
            </a:srgbClr>
          </a:solidFill>
          <a:ln w="9525">
            <a:round/>
            <a:headEnd/>
            <a:tailEnd/>
          </a:ln>
          <a:scene3d>
            <a:camera prst="legacyObliqueTopRight"/>
            <a:lightRig rig="legacyFlat3" dir="r"/>
          </a:scene3d>
          <a:sp3d extrusionH="227000" prstMaterial="legacyMatte">
            <a:bevelT w="13500" h="13500" prst="angle"/>
            <a:bevelB w="13500" h="13500" prst="angle"/>
            <a:extrusionClr>
              <a:srgbClr val="E7535E"/>
            </a:extrusionClr>
            <a:contourClr>
              <a:srgbClr val="E7535E"/>
            </a:contourClr>
          </a:sp3d>
        </p:spPr>
        <p:txBody>
          <a:bodyPr wrap="none" lIns="87313" tIns="44450" rIns="87313" bIns="44450" anchor="ctr">
            <a:flatTx/>
          </a:bodyPr>
          <a:lstStyle/>
          <a:p>
            <a:endParaRPr lang="ko-KR" altLang="en-US"/>
          </a:p>
        </p:txBody>
      </p:sp>
      <p:sp>
        <p:nvSpPr>
          <p:cNvPr id="45063" name="Freeform 7">
            <a:extLst>
              <a:ext uri="{FF2B5EF4-FFF2-40B4-BE49-F238E27FC236}">
                <a16:creationId xmlns:a16="http://schemas.microsoft.com/office/drawing/2014/main" id="{69D32900-67CD-46F4-8790-F79283B2F2EA}"/>
              </a:ext>
            </a:extLst>
          </p:cNvPr>
          <p:cNvSpPr>
            <a:spLocks/>
          </p:cNvSpPr>
          <p:nvPr/>
        </p:nvSpPr>
        <p:spPr bwMode="auto">
          <a:xfrm>
            <a:off x="3248027" y="4418015"/>
            <a:ext cx="5040313" cy="757237"/>
          </a:xfrm>
          <a:custGeom>
            <a:avLst/>
            <a:gdLst>
              <a:gd name="T0" fmla="*/ 0 w 3175"/>
              <a:gd name="T1" fmla="*/ 0 h 454"/>
              <a:gd name="T2" fmla="*/ 342741284 w 3175"/>
              <a:gd name="T3" fmla="*/ 1263012939 h 454"/>
              <a:gd name="T4" fmla="*/ 2147483646 w 3175"/>
              <a:gd name="T5" fmla="*/ 1263012939 h 454"/>
              <a:gd name="T6" fmla="*/ 2147483646 w 3175"/>
              <a:gd name="T7" fmla="*/ 0 h 454"/>
              <a:gd name="T8" fmla="*/ 0 w 3175"/>
              <a:gd name="T9" fmla="*/ 0 h 4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75"/>
              <a:gd name="T16" fmla="*/ 0 h 454"/>
              <a:gd name="T17" fmla="*/ 3175 w 3175"/>
              <a:gd name="T18" fmla="*/ 454 h 4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75" h="454">
                <a:moveTo>
                  <a:pt x="0" y="0"/>
                </a:moveTo>
                <a:lnTo>
                  <a:pt x="136" y="454"/>
                </a:lnTo>
                <a:lnTo>
                  <a:pt x="3175" y="454"/>
                </a:lnTo>
                <a:lnTo>
                  <a:pt x="3175" y="0"/>
                </a:lnTo>
                <a:lnTo>
                  <a:pt x="0" y="0"/>
                </a:lnTo>
                <a:close/>
              </a:path>
            </a:pathLst>
          </a:custGeom>
          <a:solidFill>
            <a:srgbClr val="9E1620">
              <a:alpha val="79999"/>
            </a:srgbClr>
          </a:solidFill>
          <a:ln w="9525">
            <a:round/>
            <a:headEnd/>
            <a:tailEnd/>
          </a:ln>
          <a:scene3d>
            <a:camera prst="legacyObliqueTopRight"/>
            <a:lightRig rig="legacyFlat3" dir="r"/>
          </a:scene3d>
          <a:sp3d extrusionH="227000" prstMaterial="legacyMatte">
            <a:bevelT w="13500" h="13500" prst="angle"/>
            <a:bevelB w="13500" h="13500" prst="angle"/>
            <a:extrusionClr>
              <a:srgbClr val="9E1620"/>
            </a:extrusionClr>
            <a:contourClr>
              <a:srgbClr val="9E1620"/>
            </a:contourClr>
          </a:sp3d>
        </p:spPr>
        <p:txBody>
          <a:bodyPr wrap="none" lIns="87313" tIns="44450" rIns="87313" bIns="44450" anchor="ctr">
            <a:flatTx/>
          </a:bodyPr>
          <a:lstStyle/>
          <a:p>
            <a:endParaRPr lang="ko-KR" altLang="en-US"/>
          </a:p>
        </p:txBody>
      </p:sp>
      <p:sp>
        <p:nvSpPr>
          <p:cNvPr id="45064" name="Text Box 8">
            <a:extLst>
              <a:ext uri="{FF2B5EF4-FFF2-40B4-BE49-F238E27FC236}">
                <a16:creationId xmlns:a16="http://schemas.microsoft.com/office/drawing/2014/main" id="{A2DBB119-2175-497C-B9B8-0F398E869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1913" y="2363790"/>
            <a:ext cx="1154112" cy="579437"/>
          </a:xfrm>
          <a:prstGeom prst="rect">
            <a:avLst/>
          </a:prstGeom>
          <a:noFill/>
          <a:ln>
            <a:noFill/>
          </a:ln>
          <a:effectLst>
            <a:outerShdw dist="127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ko-KR" sz="3200"/>
              <a:t>WHY</a:t>
            </a:r>
          </a:p>
        </p:txBody>
      </p:sp>
      <p:sp>
        <p:nvSpPr>
          <p:cNvPr id="45065" name="Text Box 9">
            <a:extLst>
              <a:ext uri="{FF2B5EF4-FFF2-40B4-BE49-F238E27FC236}">
                <a16:creationId xmlns:a16="http://schemas.microsoft.com/office/drawing/2014/main" id="{D4DE7E7D-D297-46A9-A2BC-7A1855032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2" y="3471863"/>
            <a:ext cx="3025775" cy="457200"/>
          </a:xfrm>
          <a:prstGeom prst="rect">
            <a:avLst/>
          </a:prstGeom>
          <a:noFill/>
          <a:ln>
            <a:noFill/>
          </a:ln>
          <a:effectLst>
            <a:outerShdw dist="127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ko-KR" altLang="en-US" sz="2400"/>
              <a:t>제도</a:t>
            </a:r>
            <a:r>
              <a:rPr lang="en-US" altLang="ko-KR" sz="2400"/>
              <a:t>, </a:t>
            </a:r>
            <a:r>
              <a:rPr lang="ko-KR" altLang="en-US" sz="2400"/>
              <a:t>인프라 미 구축</a:t>
            </a:r>
          </a:p>
        </p:txBody>
      </p:sp>
      <p:sp>
        <p:nvSpPr>
          <p:cNvPr id="45066" name="Text Box 10">
            <a:extLst>
              <a:ext uri="{FF2B5EF4-FFF2-40B4-BE49-F238E27FC236}">
                <a16:creationId xmlns:a16="http://schemas.microsoft.com/office/drawing/2014/main" id="{B393A803-476E-4D9E-B872-A6E54C66A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9613" y="4479925"/>
            <a:ext cx="2425700" cy="457200"/>
          </a:xfrm>
          <a:prstGeom prst="rect">
            <a:avLst/>
          </a:prstGeom>
          <a:noFill/>
          <a:ln>
            <a:noFill/>
          </a:ln>
          <a:effectLst>
            <a:outerShdw dist="127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ko-KR" altLang="en-US" sz="2400"/>
              <a:t>관리자역할 부족</a:t>
            </a:r>
          </a:p>
        </p:txBody>
      </p:sp>
      <p:sp>
        <p:nvSpPr>
          <p:cNvPr id="45067" name="Line 11">
            <a:extLst>
              <a:ext uri="{FF2B5EF4-FFF2-40B4-BE49-F238E27FC236}">
                <a16:creationId xmlns:a16="http://schemas.microsoft.com/office/drawing/2014/main" id="{065471A7-D26E-4490-86B4-A240F6E72AA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92413" y="2708275"/>
            <a:ext cx="1079500" cy="0"/>
          </a:xfrm>
          <a:prstGeom prst="line">
            <a:avLst/>
          </a:prstGeom>
          <a:noFill/>
          <a:ln w="6350">
            <a:solidFill>
              <a:schemeClr val="bg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7313" tIns="44450" rIns="87313" bIns="44450" anchor="ctr"/>
          <a:lstStyle/>
          <a:p>
            <a:endParaRPr lang="ko-KR" altLang="en-US"/>
          </a:p>
        </p:txBody>
      </p:sp>
      <p:sp>
        <p:nvSpPr>
          <p:cNvPr id="45068" name="Line 12">
            <a:extLst>
              <a:ext uri="{FF2B5EF4-FFF2-40B4-BE49-F238E27FC236}">
                <a16:creationId xmlns:a16="http://schemas.microsoft.com/office/drawing/2014/main" id="{7BCFE87E-8BEB-409B-88AD-9A80DD5DA29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9750" y="3716338"/>
            <a:ext cx="1079500" cy="0"/>
          </a:xfrm>
          <a:prstGeom prst="line">
            <a:avLst/>
          </a:prstGeom>
          <a:noFill/>
          <a:ln w="6350">
            <a:solidFill>
              <a:schemeClr val="bg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7313" tIns="44450" rIns="87313" bIns="44450" anchor="ctr"/>
          <a:lstStyle/>
          <a:p>
            <a:endParaRPr lang="ko-KR" altLang="en-US"/>
          </a:p>
        </p:txBody>
      </p:sp>
      <p:sp>
        <p:nvSpPr>
          <p:cNvPr id="45069" name="Line 13">
            <a:extLst>
              <a:ext uri="{FF2B5EF4-FFF2-40B4-BE49-F238E27FC236}">
                <a16:creationId xmlns:a16="http://schemas.microsoft.com/office/drawing/2014/main" id="{5B8E9AEE-4459-4B36-AC73-26CC5981DBEE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7088" y="4724400"/>
            <a:ext cx="1079500" cy="0"/>
          </a:xfrm>
          <a:prstGeom prst="line">
            <a:avLst/>
          </a:prstGeom>
          <a:noFill/>
          <a:ln w="6350">
            <a:solidFill>
              <a:schemeClr val="bg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7313" tIns="44450" rIns="87313" bIns="44450" anchor="ctr"/>
          <a:lstStyle/>
          <a:p>
            <a:endParaRPr lang="ko-KR" altLang="en-US"/>
          </a:p>
        </p:txBody>
      </p:sp>
      <p:sp>
        <p:nvSpPr>
          <p:cNvPr id="45070" name="Rectangle 14">
            <a:extLst>
              <a:ext uri="{FF2B5EF4-FFF2-40B4-BE49-F238E27FC236}">
                <a16:creationId xmlns:a16="http://schemas.microsoft.com/office/drawing/2014/main" id="{D8913138-BFAF-47E1-A581-C7B0BC190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2"/>
            <a:ext cx="6372225" cy="695325"/>
          </a:xfrm>
          <a:prstGeom prst="rect">
            <a:avLst/>
          </a:prstGeom>
          <a:gradFill rotWithShape="1">
            <a:gsLst>
              <a:gs pos="0">
                <a:schemeClr val="tx1">
                  <a:alpha val="39998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ko-KR" altLang="en-US" sz="28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071" name="Line 15">
            <a:extLst>
              <a:ext uri="{FF2B5EF4-FFF2-40B4-BE49-F238E27FC236}">
                <a16:creationId xmlns:a16="http://schemas.microsoft.com/office/drawing/2014/main" id="{6126170E-A5DA-4991-9858-D236F1D5931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95325"/>
            <a:ext cx="9144000" cy="0"/>
          </a:xfrm>
          <a:prstGeom prst="line">
            <a:avLst/>
          </a:prstGeom>
          <a:noFill/>
          <a:ln w="3175" cap="rnd">
            <a:solidFill>
              <a:srgbClr val="DDDDDD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45072" name="Group 16">
            <a:extLst>
              <a:ext uri="{FF2B5EF4-FFF2-40B4-BE49-F238E27FC236}">
                <a16:creationId xmlns:a16="http://schemas.microsoft.com/office/drawing/2014/main" id="{BFE7058D-62DE-4829-9ED0-BD48959B973D}"/>
              </a:ext>
            </a:extLst>
          </p:cNvPr>
          <p:cNvGrpSpPr>
            <a:grpSpLocks/>
          </p:cNvGrpSpPr>
          <p:nvPr/>
        </p:nvGrpSpPr>
        <p:grpSpPr bwMode="auto">
          <a:xfrm>
            <a:off x="314325" y="258763"/>
            <a:ext cx="287338" cy="273050"/>
            <a:chOff x="385" y="845"/>
            <a:chExt cx="1094" cy="1044"/>
          </a:xfrm>
        </p:grpSpPr>
        <p:sp>
          <p:nvSpPr>
            <p:cNvPr id="45077" name="Oval 17">
              <a:extLst>
                <a:ext uri="{FF2B5EF4-FFF2-40B4-BE49-F238E27FC236}">
                  <a16:creationId xmlns:a16="http://schemas.microsoft.com/office/drawing/2014/main" id="{E5EE59BB-1E94-42BE-9643-432647651BF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85" y="1594"/>
              <a:ext cx="907" cy="295"/>
            </a:xfrm>
            <a:prstGeom prst="ellipse">
              <a:avLst/>
            </a:prstGeom>
            <a:solidFill>
              <a:srgbClr val="B2B2B2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78" name="Oval 18">
              <a:extLst>
                <a:ext uri="{FF2B5EF4-FFF2-40B4-BE49-F238E27FC236}">
                  <a16:creationId xmlns:a16="http://schemas.microsoft.com/office/drawing/2014/main" id="{114ED16B-3378-4C7C-B2D5-D6F5929B483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0" y="845"/>
              <a:ext cx="999" cy="1001"/>
            </a:xfrm>
            <a:prstGeom prst="ellipse">
              <a:avLst/>
            </a:prstGeom>
            <a:gradFill rotWithShape="1">
              <a:gsLst>
                <a:gs pos="0">
                  <a:srgbClr val="767600"/>
                </a:gs>
                <a:gs pos="100000">
                  <a:srgbClr val="FFFF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79" name="Oval 19">
              <a:extLst>
                <a:ext uri="{FF2B5EF4-FFF2-40B4-BE49-F238E27FC236}">
                  <a16:creationId xmlns:a16="http://schemas.microsoft.com/office/drawing/2014/main" id="{8F26AD8B-B138-403E-8220-7A91EFBD261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92" y="851"/>
              <a:ext cx="976" cy="975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alpha val="0"/>
                  </a:srgbClr>
                </a:gs>
                <a:gs pos="100000">
                  <a:srgbClr val="FFFFA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80" name="Oval 20">
              <a:extLst>
                <a:ext uri="{FF2B5EF4-FFF2-40B4-BE49-F238E27FC236}">
                  <a16:creationId xmlns:a16="http://schemas.microsoft.com/office/drawing/2014/main" id="{443A28B1-19FD-4F60-AA1F-1CEF5D617D6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16" y="860"/>
              <a:ext cx="928" cy="912"/>
            </a:xfrm>
            <a:prstGeom prst="ellipse">
              <a:avLst/>
            </a:prstGeom>
            <a:gradFill rotWithShape="1">
              <a:gsLst>
                <a:gs pos="0">
                  <a:srgbClr val="CACA00"/>
                </a:gs>
                <a:gs pos="100000">
                  <a:srgbClr val="FFFF00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81" name="Oval 21">
              <a:extLst>
                <a:ext uri="{FF2B5EF4-FFF2-40B4-BE49-F238E27FC236}">
                  <a16:creationId xmlns:a16="http://schemas.microsoft.com/office/drawing/2014/main" id="{2A790503-AD8E-40FF-8D05-16338BAF0E1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7" y="886"/>
              <a:ext cx="826" cy="74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00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5073" name="Text Box 22">
            <a:extLst>
              <a:ext uri="{FF2B5EF4-FFF2-40B4-BE49-F238E27FC236}">
                <a16:creationId xmlns:a16="http://schemas.microsoft.com/office/drawing/2014/main" id="{E23DBE63-DF3D-457D-8593-348168761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144463"/>
            <a:ext cx="6635750" cy="519112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</a:pPr>
            <a:r>
              <a:rPr lang="ko-KR" altLang="en-US"/>
              <a:t>현업적용 실천도</a:t>
            </a:r>
          </a:p>
        </p:txBody>
      </p:sp>
      <p:grpSp>
        <p:nvGrpSpPr>
          <p:cNvPr id="45074" name="Group 23">
            <a:extLst>
              <a:ext uri="{FF2B5EF4-FFF2-40B4-BE49-F238E27FC236}">
                <a16:creationId xmlns:a16="http://schemas.microsoft.com/office/drawing/2014/main" id="{B3932784-8591-405D-AEC2-7BA90BC343EE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45075" name="Text Box 24">
              <a:extLst>
                <a:ext uri="{FF2B5EF4-FFF2-40B4-BE49-F238E27FC236}">
                  <a16:creationId xmlns:a16="http://schemas.microsoft.com/office/drawing/2014/main" id="{A751ED6F-05B0-4D6C-BAE1-6A560C1A4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45076" name="Line 25">
              <a:extLst>
                <a:ext uri="{FF2B5EF4-FFF2-40B4-BE49-F238E27FC236}">
                  <a16:creationId xmlns:a16="http://schemas.microsoft.com/office/drawing/2014/main" id="{2DD30C70-7B8A-4F20-AD5D-41D54B894A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baseball_outline_prt">
            <a:extLst>
              <a:ext uri="{FF2B5EF4-FFF2-40B4-BE49-F238E27FC236}">
                <a16:creationId xmlns:a16="http://schemas.microsoft.com/office/drawing/2014/main" id="{34991D85-BDB4-43F8-87EB-894B5244E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Text Box 3">
            <a:extLst>
              <a:ext uri="{FF2B5EF4-FFF2-40B4-BE49-F238E27FC236}">
                <a16:creationId xmlns:a16="http://schemas.microsoft.com/office/drawing/2014/main" id="{9FF08C3D-7B06-4911-A753-94DE895B7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5" y="1989138"/>
            <a:ext cx="4175125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ko-KR" altLang="en-US" sz="2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인적자원개발의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ko-KR" altLang="en-US" sz="2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인사활용도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template75_2">
            <a:extLst>
              <a:ext uri="{FF2B5EF4-FFF2-40B4-BE49-F238E27FC236}">
                <a16:creationId xmlns:a16="http://schemas.microsoft.com/office/drawing/2014/main" id="{737D7EE9-B99B-4770-9A7D-59ADB4961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Rectangle 3">
            <a:extLst>
              <a:ext uri="{FF2B5EF4-FFF2-40B4-BE49-F238E27FC236}">
                <a16:creationId xmlns:a16="http://schemas.microsoft.com/office/drawing/2014/main" id="{0B26273C-CCCF-4633-A8EF-4BDA1CD44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2"/>
            <a:ext cx="6372225" cy="695325"/>
          </a:xfrm>
          <a:prstGeom prst="rect">
            <a:avLst/>
          </a:prstGeom>
          <a:gradFill rotWithShape="1">
            <a:gsLst>
              <a:gs pos="0">
                <a:schemeClr val="tx1">
                  <a:alpha val="39998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ko-KR" altLang="en-US" sz="28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8132" name="Group 4">
            <a:extLst>
              <a:ext uri="{FF2B5EF4-FFF2-40B4-BE49-F238E27FC236}">
                <a16:creationId xmlns:a16="http://schemas.microsoft.com/office/drawing/2014/main" id="{98350D07-05B4-4DE3-BC2B-0CD1282A1DE9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48157" name="Line 5">
              <a:extLst>
                <a:ext uri="{FF2B5EF4-FFF2-40B4-BE49-F238E27FC236}">
                  <a16:creationId xmlns:a16="http://schemas.microsoft.com/office/drawing/2014/main" id="{81F8A7DD-98EE-46A2-8C62-3621E842BB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DDDDDD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48158" name="Group 6">
              <a:extLst>
                <a:ext uri="{FF2B5EF4-FFF2-40B4-BE49-F238E27FC236}">
                  <a16:creationId xmlns:a16="http://schemas.microsoft.com/office/drawing/2014/main" id="{EE617C05-1812-40CA-99AE-2A365C8130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48160" name="Oval 7">
                <a:extLst>
                  <a:ext uri="{FF2B5EF4-FFF2-40B4-BE49-F238E27FC236}">
                    <a16:creationId xmlns:a16="http://schemas.microsoft.com/office/drawing/2014/main" id="{F766E168-2927-43A1-B894-8BC2FB29705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161" name="Oval 8">
                <a:extLst>
                  <a:ext uri="{FF2B5EF4-FFF2-40B4-BE49-F238E27FC236}">
                    <a16:creationId xmlns:a16="http://schemas.microsoft.com/office/drawing/2014/main" id="{4C3C8DBB-8676-48B4-8AC4-838E803FCE3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162" name="Oval 9">
                <a:extLst>
                  <a:ext uri="{FF2B5EF4-FFF2-40B4-BE49-F238E27FC236}">
                    <a16:creationId xmlns:a16="http://schemas.microsoft.com/office/drawing/2014/main" id="{9C187A5C-6179-4F38-B843-9DE1F3E27ED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163" name="Oval 10">
                <a:extLst>
                  <a:ext uri="{FF2B5EF4-FFF2-40B4-BE49-F238E27FC236}">
                    <a16:creationId xmlns:a16="http://schemas.microsoft.com/office/drawing/2014/main" id="{3422E614-9313-4BB3-8D74-A44ED1157CC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164" name="Oval 11">
                <a:extLst>
                  <a:ext uri="{FF2B5EF4-FFF2-40B4-BE49-F238E27FC236}">
                    <a16:creationId xmlns:a16="http://schemas.microsoft.com/office/drawing/2014/main" id="{8E245A54-AB84-4B85-89AC-AD119A50283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8159" name="Text Box 12">
              <a:extLst>
                <a:ext uri="{FF2B5EF4-FFF2-40B4-BE49-F238E27FC236}">
                  <a16:creationId xmlns:a16="http://schemas.microsoft.com/office/drawing/2014/main" id="{B2A6CCF6-AE9A-4567-AB18-E6CEFED3D2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4180" cy="327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ko-KR" altLang="en-US"/>
                <a:t>교육과 인사 연계성</a:t>
              </a:r>
            </a:p>
          </p:txBody>
        </p:sp>
      </p:grpSp>
      <p:sp>
        <p:nvSpPr>
          <p:cNvPr id="232461" name="Freeform 13">
            <a:extLst>
              <a:ext uri="{FF2B5EF4-FFF2-40B4-BE49-F238E27FC236}">
                <a16:creationId xmlns:a16="http://schemas.microsoft.com/office/drawing/2014/main" id="{FC74410F-FA26-4037-9153-223B4689C6B7}"/>
              </a:ext>
            </a:extLst>
          </p:cNvPr>
          <p:cNvSpPr>
            <a:spLocks/>
          </p:cNvSpPr>
          <p:nvPr/>
        </p:nvSpPr>
        <p:spPr bwMode="auto">
          <a:xfrm>
            <a:off x="487363" y="1228727"/>
            <a:ext cx="3327400" cy="5153025"/>
          </a:xfrm>
          <a:custGeom>
            <a:avLst/>
            <a:gdLst/>
            <a:ahLst/>
            <a:cxnLst>
              <a:cxn ang="0">
                <a:pos x="0" y="3402"/>
              </a:cxn>
              <a:cxn ang="0">
                <a:pos x="2096" y="3402"/>
              </a:cxn>
              <a:cxn ang="0">
                <a:pos x="1184" y="0"/>
              </a:cxn>
              <a:cxn ang="0">
                <a:pos x="9" y="0"/>
              </a:cxn>
              <a:cxn ang="0">
                <a:pos x="0" y="3402"/>
              </a:cxn>
            </a:cxnLst>
            <a:rect l="0" t="0" r="r" b="b"/>
            <a:pathLst>
              <a:path w="2096" h="3402">
                <a:moveTo>
                  <a:pt x="0" y="3402"/>
                </a:moveTo>
                <a:lnTo>
                  <a:pt x="2096" y="3402"/>
                </a:lnTo>
                <a:lnTo>
                  <a:pt x="1184" y="0"/>
                </a:lnTo>
                <a:lnTo>
                  <a:pt x="9" y="0"/>
                </a:lnTo>
                <a:lnTo>
                  <a:pt x="0" y="3402"/>
                </a:lnTo>
                <a:close/>
              </a:path>
            </a:pathLst>
          </a:custGeom>
          <a:gradFill rotWithShape="0">
            <a:gsLst>
              <a:gs pos="0">
                <a:schemeClr val="bg1">
                  <a:gamma/>
                  <a:shade val="90980"/>
                  <a:invGamma/>
                </a:schemeClr>
              </a:gs>
              <a:gs pos="100000">
                <a:schemeClr val="bg1"/>
              </a:gs>
            </a:gsLst>
            <a:path path="rect">
              <a:fillToRect l="50000" t="50000" r="50000" b="50000"/>
            </a:path>
          </a:gradFill>
          <a:ln w="12700" cap="flat" cmpd="sng">
            <a:noFill/>
            <a:prstDash val="solid"/>
            <a:round/>
            <a:headEnd/>
            <a:tailEnd/>
          </a:ln>
          <a:effectLst/>
          <a:scene3d>
            <a:camera prst="legacyObliqueTopRight"/>
            <a:lightRig rig="legacyFlat3" dir="l"/>
          </a:scene3d>
          <a:sp3d extrusionH="227000" prstMaterial="legacyMatt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lIns="87313" tIns="44450" rIns="87313" bIns="44450" anchor="ctr">
            <a:flatTx/>
          </a:bodyPr>
          <a:lstStyle/>
          <a:p>
            <a:pPr algn="ctr" eaLnBrk="1" latinLnBrk="1" hangingPunct="1">
              <a:lnSpc>
                <a:spcPct val="120000"/>
              </a:lnSpc>
              <a:defRPr/>
            </a:pPr>
            <a:endParaRPr lang="ko-KR" altLang="en-US"/>
          </a:p>
        </p:txBody>
      </p:sp>
      <p:sp>
        <p:nvSpPr>
          <p:cNvPr id="232462" name="Freeform 14">
            <a:extLst>
              <a:ext uri="{FF2B5EF4-FFF2-40B4-BE49-F238E27FC236}">
                <a16:creationId xmlns:a16="http://schemas.microsoft.com/office/drawing/2014/main" id="{98502DF5-EB7A-4619-ADB9-48C5CC0A6EF6}"/>
              </a:ext>
            </a:extLst>
          </p:cNvPr>
          <p:cNvSpPr>
            <a:spLocks/>
          </p:cNvSpPr>
          <p:nvPr/>
        </p:nvSpPr>
        <p:spPr bwMode="auto">
          <a:xfrm>
            <a:off x="544515" y="1292227"/>
            <a:ext cx="3159125" cy="5026025"/>
          </a:xfrm>
          <a:custGeom>
            <a:avLst/>
            <a:gdLst/>
            <a:ahLst/>
            <a:cxnLst>
              <a:cxn ang="0">
                <a:pos x="0" y="3402"/>
              </a:cxn>
              <a:cxn ang="0">
                <a:pos x="2096" y="3402"/>
              </a:cxn>
              <a:cxn ang="0">
                <a:pos x="1184" y="0"/>
              </a:cxn>
              <a:cxn ang="0">
                <a:pos x="9" y="0"/>
              </a:cxn>
              <a:cxn ang="0">
                <a:pos x="0" y="3402"/>
              </a:cxn>
            </a:cxnLst>
            <a:rect l="0" t="0" r="r" b="b"/>
            <a:pathLst>
              <a:path w="2096" h="3402">
                <a:moveTo>
                  <a:pt x="0" y="3402"/>
                </a:moveTo>
                <a:lnTo>
                  <a:pt x="2096" y="3402"/>
                </a:lnTo>
                <a:lnTo>
                  <a:pt x="1184" y="0"/>
                </a:lnTo>
                <a:lnTo>
                  <a:pt x="9" y="0"/>
                </a:lnTo>
                <a:lnTo>
                  <a:pt x="0" y="3402"/>
                </a:lnTo>
                <a:close/>
              </a:path>
            </a:pathLst>
          </a:custGeom>
          <a:gradFill rotWithShape="0">
            <a:gsLst>
              <a:gs pos="0">
                <a:srgbClr val="FFFFFF">
                  <a:alpha val="60001"/>
                </a:srgbClr>
              </a:gs>
              <a:gs pos="16000">
                <a:srgbClr val="1F1F1F">
                  <a:alpha val="56800"/>
                </a:srgbClr>
              </a:gs>
              <a:gs pos="17999">
                <a:srgbClr val="FFFFFF">
                  <a:alpha val="56401"/>
                </a:srgbClr>
              </a:gs>
              <a:gs pos="42000">
                <a:srgbClr val="636363">
                  <a:alpha val="51600"/>
                </a:srgbClr>
              </a:gs>
              <a:gs pos="53000">
                <a:srgbClr val="CFCFCF">
                  <a:alpha val="49400"/>
                </a:srgbClr>
              </a:gs>
              <a:gs pos="66000">
                <a:srgbClr val="CFCFCF">
                  <a:alpha val="46800"/>
                </a:srgbClr>
              </a:gs>
              <a:gs pos="75999">
                <a:srgbClr val="1F1F1F">
                  <a:alpha val="44800"/>
                </a:srgbClr>
              </a:gs>
              <a:gs pos="78999">
                <a:srgbClr val="FFFFFF">
                  <a:alpha val="44200"/>
                </a:srgbClr>
              </a:gs>
              <a:gs pos="100000">
                <a:srgbClr val="7F7F7F">
                  <a:alpha val="39999"/>
                </a:srgbClr>
              </a:gs>
            </a:gsLst>
            <a:lin ang="2700000" scaled="1"/>
          </a:gradFill>
          <a:ln w="9525" cap="flat" cmpd="sng">
            <a:solidFill>
              <a:srgbClr val="DDDDDD"/>
            </a:solidFill>
            <a:prstDash val="solid"/>
            <a:round/>
            <a:headEnd/>
            <a:tailEnd/>
          </a:ln>
          <a:effectLst/>
        </p:spPr>
        <p:txBody>
          <a:bodyPr wrap="none" lIns="87313" tIns="44450" rIns="87313" bIns="44450" anchor="ctr"/>
          <a:lstStyle/>
          <a:p>
            <a:pPr algn="ctr" eaLnBrk="1" latinLnBrk="1" hangingPunct="1">
              <a:lnSpc>
                <a:spcPct val="120000"/>
              </a:lnSpc>
              <a:defRPr/>
            </a:pPr>
            <a:endParaRPr lang="ko-KR" altLang="en-US"/>
          </a:p>
        </p:txBody>
      </p:sp>
      <p:sp>
        <p:nvSpPr>
          <p:cNvPr id="48137" name="Text Box 15">
            <a:extLst>
              <a:ext uri="{FF2B5EF4-FFF2-40B4-BE49-F238E27FC236}">
                <a16:creationId xmlns:a16="http://schemas.microsoft.com/office/drawing/2014/main" id="{5FD47F2B-D434-4278-95C6-E0EF4F8DA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573463"/>
            <a:ext cx="1816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인사 활용도</a:t>
            </a:r>
          </a:p>
        </p:txBody>
      </p:sp>
      <p:grpSp>
        <p:nvGrpSpPr>
          <p:cNvPr id="48138" name="Group 16">
            <a:extLst>
              <a:ext uri="{FF2B5EF4-FFF2-40B4-BE49-F238E27FC236}">
                <a16:creationId xmlns:a16="http://schemas.microsoft.com/office/drawing/2014/main" id="{362A8AB2-41FC-4D0E-897E-E22DDE97EEDD}"/>
              </a:ext>
            </a:extLst>
          </p:cNvPr>
          <p:cNvGrpSpPr>
            <a:grpSpLocks/>
          </p:cNvGrpSpPr>
          <p:nvPr/>
        </p:nvGrpSpPr>
        <p:grpSpPr bwMode="auto">
          <a:xfrm>
            <a:off x="2413002" y="1341440"/>
            <a:ext cx="5040313" cy="757237"/>
            <a:chOff x="1520" y="845"/>
            <a:chExt cx="3175" cy="477"/>
          </a:xfrm>
        </p:grpSpPr>
        <p:sp>
          <p:nvSpPr>
            <p:cNvPr id="48154" name="Freeform 17">
              <a:extLst>
                <a:ext uri="{FF2B5EF4-FFF2-40B4-BE49-F238E27FC236}">
                  <a16:creationId xmlns:a16="http://schemas.microsoft.com/office/drawing/2014/main" id="{84E731A6-71CC-4D7D-BC4C-C531BBB9A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" y="845"/>
              <a:ext cx="3175" cy="477"/>
            </a:xfrm>
            <a:custGeom>
              <a:avLst/>
              <a:gdLst>
                <a:gd name="T0" fmla="*/ 0 w 3175"/>
                <a:gd name="T1" fmla="*/ 0 h 454"/>
                <a:gd name="T2" fmla="*/ 136 w 3175"/>
                <a:gd name="T3" fmla="*/ 501 h 454"/>
                <a:gd name="T4" fmla="*/ 3175 w 3175"/>
                <a:gd name="T5" fmla="*/ 501 h 454"/>
                <a:gd name="T6" fmla="*/ 3175 w 3175"/>
                <a:gd name="T7" fmla="*/ 0 h 454"/>
                <a:gd name="T8" fmla="*/ 0 w 3175"/>
                <a:gd name="T9" fmla="*/ 0 h 4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75"/>
                <a:gd name="T16" fmla="*/ 0 h 454"/>
                <a:gd name="T17" fmla="*/ 3175 w 3175"/>
                <a:gd name="T18" fmla="*/ 454 h 4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75" h="454">
                  <a:moveTo>
                    <a:pt x="0" y="0"/>
                  </a:moveTo>
                  <a:lnTo>
                    <a:pt x="136" y="454"/>
                  </a:lnTo>
                  <a:lnTo>
                    <a:pt x="3175" y="454"/>
                  </a:lnTo>
                  <a:lnTo>
                    <a:pt x="3175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99FF">
                    <a:alpha val="79999"/>
                  </a:srgbClr>
                </a:gs>
                <a:gs pos="100000">
                  <a:srgbClr val="66FFFF">
                    <a:alpha val="79999"/>
                  </a:srgbClr>
                </a:gs>
              </a:gsLst>
              <a:lin ang="2700000" scaled="1"/>
            </a:gradFill>
            <a:ln w="9525">
              <a:round/>
              <a:headEnd/>
              <a:tailEnd/>
            </a:ln>
            <a:scene3d>
              <a:camera prst="legacyObliqueTopRight"/>
              <a:lightRig rig="legacyFlat3" dir="r"/>
            </a:scene3d>
            <a:sp3d extrusionH="227000" prstMaterial="legacyMatte">
              <a:bevelT w="13500" h="13500" prst="angle"/>
              <a:bevelB w="13500" h="13500" prst="angle"/>
              <a:extrusionClr>
                <a:srgbClr val="0099FF"/>
              </a:extrusionClr>
              <a:contourClr>
                <a:srgbClr val="0099FF"/>
              </a:contourClr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48155" name="Line 18">
              <a:extLst>
                <a:ext uri="{FF2B5EF4-FFF2-40B4-BE49-F238E27FC236}">
                  <a16:creationId xmlns:a16="http://schemas.microsoft.com/office/drawing/2014/main" id="{51D9C6DE-07FF-4410-A947-7173C239A6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7" y="1071"/>
              <a:ext cx="680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7313" tIns="44450" rIns="87313" bIns="44450" anchor="ctr"/>
            <a:lstStyle/>
            <a:p>
              <a:endParaRPr lang="ko-KR" altLang="en-US"/>
            </a:p>
          </p:txBody>
        </p:sp>
        <p:sp>
          <p:nvSpPr>
            <p:cNvPr id="48156" name="Text Box 19">
              <a:extLst>
                <a:ext uri="{FF2B5EF4-FFF2-40B4-BE49-F238E27FC236}">
                  <a16:creationId xmlns:a16="http://schemas.microsoft.com/office/drawing/2014/main" id="{16EC30D3-C885-4BD4-B8F8-B01815A29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7" y="917"/>
              <a:ext cx="1144" cy="288"/>
            </a:xfrm>
            <a:prstGeom prst="rect">
              <a:avLst/>
            </a:prstGeom>
            <a:noFill/>
            <a:ln>
              <a:noFill/>
            </a:ln>
            <a:effectLst>
              <a:outerShdw dist="127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85725" indent="-85725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ko-KR" altLang="en-US" sz="2400">
                  <a:solidFill>
                    <a:srgbClr val="000000"/>
                  </a:solidFill>
                </a:rPr>
                <a:t>활용도 낮다</a:t>
              </a:r>
            </a:p>
          </p:txBody>
        </p:sp>
      </p:grpSp>
      <p:grpSp>
        <p:nvGrpSpPr>
          <p:cNvPr id="5" name="Group 20">
            <a:extLst>
              <a:ext uri="{FF2B5EF4-FFF2-40B4-BE49-F238E27FC236}">
                <a16:creationId xmlns:a16="http://schemas.microsoft.com/office/drawing/2014/main" id="{A88A4859-4A77-49AA-A2FB-B5D1FA3D0C9A}"/>
              </a:ext>
            </a:extLst>
          </p:cNvPr>
          <p:cNvGrpSpPr>
            <a:grpSpLocks/>
          </p:cNvGrpSpPr>
          <p:nvPr/>
        </p:nvGrpSpPr>
        <p:grpSpPr bwMode="auto">
          <a:xfrm>
            <a:off x="2792415" y="2363790"/>
            <a:ext cx="5811837" cy="3838575"/>
            <a:chOff x="1759" y="1489"/>
            <a:chExt cx="3661" cy="2418"/>
          </a:xfrm>
        </p:grpSpPr>
        <p:sp>
          <p:nvSpPr>
            <p:cNvPr id="48143" name="Freeform 21">
              <a:extLst>
                <a:ext uri="{FF2B5EF4-FFF2-40B4-BE49-F238E27FC236}">
                  <a16:creationId xmlns:a16="http://schemas.microsoft.com/office/drawing/2014/main" id="{B5959972-D9A7-44D2-84C3-F0431D073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2" y="2137"/>
              <a:ext cx="3175" cy="477"/>
            </a:xfrm>
            <a:custGeom>
              <a:avLst/>
              <a:gdLst>
                <a:gd name="T0" fmla="*/ 0 w 3175"/>
                <a:gd name="T1" fmla="*/ 0 h 454"/>
                <a:gd name="T2" fmla="*/ 136 w 3175"/>
                <a:gd name="T3" fmla="*/ 501 h 454"/>
                <a:gd name="T4" fmla="*/ 3175 w 3175"/>
                <a:gd name="T5" fmla="*/ 501 h 454"/>
                <a:gd name="T6" fmla="*/ 3175 w 3175"/>
                <a:gd name="T7" fmla="*/ 0 h 454"/>
                <a:gd name="T8" fmla="*/ 0 w 3175"/>
                <a:gd name="T9" fmla="*/ 0 h 4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75"/>
                <a:gd name="T16" fmla="*/ 0 h 454"/>
                <a:gd name="T17" fmla="*/ 3175 w 3175"/>
                <a:gd name="T18" fmla="*/ 454 h 4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75" h="454">
                  <a:moveTo>
                    <a:pt x="0" y="0"/>
                  </a:moveTo>
                  <a:lnTo>
                    <a:pt x="136" y="454"/>
                  </a:lnTo>
                  <a:lnTo>
                    <a:pt x="3175" y="454"/>
                  </a:lnTo>
                  <a:lnTo>
                    <a:pt x="3175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alpha val="79999"/>
                  </a:schemeClr>
                </a:gs>
                <a:gs pos="100000">
                  <a:srgbClr val="CCFF66">
                    <a:alpha val="79999"/>
                  </a:srgbClr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ObliqueTopRight"/>
              <a:lightRig rig="legacyFlat3" dir="r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48144" name="Freeform 22">
              <a:extLst>
                <a:ext uri="{FF2B5EF4-FFF2-40B4-BE49-F238E27FC236}">
                  <a16:creationId xmlns:a16="http://schemas.microsoft.com/office/drawing/2014/main" id="{B0539261-2160-4F45-A81F-A7A18CB01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2783"/>
              <a:ext cx="3175" cy="477"/>
            </a:xfrm>
            <a:custGeom>
              <a:avLst/>
              <a:gdLst>
                <a:gd name="T0" fmla="*/ 0 w 3175"/>
                <a:gd name="T1" fmla="*/ 0 h 454"/>
                <a:gd name="T2" fmla="*/ 136 w 3175"/>
                <a:gd name="T3" fmla="*/ 501 h 454"/>
                <a:gd name="T4" fmla="*/ 3175 w 3175"/>
                <a:gd name="T5" fmla="*/ 501 h 454"/>
                <a:gd name="T6" fmla="*/ 3175 w 3175"/>
                <a:gd name="T7" fmla="*/ 0 h 454"/>
                <a:gd name="T8" fmla="*/ 0 w 3175"/>
                <a:gd name="T9" fmla="*/ 0 h 4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75"/>
                <a:gd name="T16" fmla="*/ 0 h 454"/>
                <a:gd name="T17" fmla="*/ 3175 w 3175"/>
                <a:gd name="T18" fmla="*/ 454 h 4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75" h="454">
                  <a:moveTo>
                    <a:pt x="0" y="0"/>
                  </a:moveTo>
                  <a:lnTo>
                    <a:pt x="136" y="454"/>
                  </a:lnTo>
                  <a:lnTo>
                    <a:pt x="3175" y="454"/>
                  </a:lnTo>
                  <a:lnTo>
                    <a:pt x="3175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00">
                    <a:alpha val="79999"/>
                  </a:srgbClr>
                </a:gs>
                <a:gs pos="100000">
                  <a:srgbClr val="FFFFCC">
                    <a:alpha val="79999"/>
                  </a:srgbClr>
                </a:gs>
              </a:gsLst>
              <a:lin ang="2700000" scaled="1"/>
            </a:gradFill>
            <a:ln w="9525">
              <a:round/>
              <a:headEnd/>
              <a:tailEnd/>
            </a:ln>
            <a:scene3d>
              <a:camera prst="legacyObliqueTopRight"/>
              <a:lightRig rig="legacyFlat3" dir="r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FF00"/>
              </a:extrusionClr>
              <a:contourClr>
                <a:srgbClr val="FFFF00"/>
              </a:contourClr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48145" name="Freeform 23">
              <a:extLst>
                <a:ext uri="{FF2B5EF4-FFF2-40B4-BE49-F238E27FC236}">
                  <a16:creationId xmlns:a16="http://schemas.microsoft.com/office/drawing/2014/main" id="{97024389-3306-49AF-8FD0-2B0FA1490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5" y="3430"/>
              <a:ext cx="3175" cy="477"/>
            </a:xfrm>
            <a:custGeom>
              <a:avLst/>
              <a:gdLst>
                <a:gd name="T0" fmla="*/ 0 w 3175"/>
                <a:gd name="T1" fmla="*/ 0 h 454"/>
                <a:gd name="T2" fmla="*/ 136 w 3175"/>
                <a:gd name="T3" fmla="*/ 501 h 454"/>
                <a:gd name="T4" fmla="*/ 3175 w 3175"/>
                <a:gd name="T5" fmla="*/ 501 h 454"/>
                <a:gd name="T6" fmla="*/ 3175 w 3175"/>
                <a:gd name="T7" fmla="*/ 0 h 454"/>
                <a:gd name="T8" fmla="*/ 0 w 3175"/>
                <a:gd name="T9" fmla="*/ 0 h 4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75"/>
                <a:gd name="T16" fmla="*/ 0 h 454"/>
                <a:gd name="T17" fmla="*/ 3175 w 3175"/>
                <a:gd name="T18" fmla="*/ 454 h 4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75" h="454">
                  <a:moveTo>
                    <a:pt x="0" y="0"/>
                  </a:moveTo>
                  <a:lnTo>
                    <a:pt x="136" y="454"/>
                  </a:lnTo>
                  <a:lnTo>
                    <a:pt x="3175" y="454"/>
                  </a:lnTo>
                  <a:lnTo>
                    <a:pt x="3175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6600">
                    <a:alpha val="79999"/>
                  </a:srgbClr>
                </a:gs>
                <a:gs pos="100000">
                  <a:srgbClr val="FF9999">
                    <a:alpha val="79999"/>
                  </a:srgbClr>
                </a:gs>
              </a:gsLst>
              <a:lin ang="2700000" scaled="1"/>
            </a:gradFill>
            <a:ln w="9525">
              <a:round/>
              <a:headEnd/>
              <a:tailEnd/>
            </a:ln>
            <a:scene3d>
              <a:camera prst="legacyObliqueTopRight"/>
              <a:lightRig rig="legacyFlat3" dir="r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6600"/>
              </a:extrusionClr>
              <a:contourClr>
                <a:srgbClr val="FF6600"/>
              </a:contourClr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48146" name="Text Box 24">
              <a:extLst>
                <a:ext uri="{FF2B5EF4-FFF2-40B4-BE49-F238E27FC236}">
                  <a16:creationId xmlns:a16="http://schemas.microsoft.com/office/drawing/2014/main" id="{35D0D939-0A97-4D30-ABF6-2D89E543F1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6" y="2205"/>
              <a:ext cx="2624" cy="288"/>
            </a:xfrm>
            <a:prstGeom prst="rect">
              <a:avLst/>
            </a:prstGeom>
            <a:noFill/>
            <a:ln>
              <a:noFill/>
            </a:ln>
            <a:effectLst>
              <a:outerShdw dist="127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85725" indent="-85725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ko-KR" altLang="en-US" sz="2400">
                  <a:solidFill>
                    <a:srgbClr val="000000"/>
                  </a:solidFill>
                </a:rPr>
                <a:t>인사활용 객관적 데이터 부족</a:t>
              </a:r>
            </a:p>
          </p:txBody>
        </p:sp>
        <p:sp>
          <p:nvSpPr>
            <p:cNvPr id="48147" name="Text Box 25">
              <a:extLst>
                <a:ext uri="{FF2B5EF4-FFF2-40B4-BE49-F238E27FC236}">
                  <a16:creationId xmlns:a16="http://schemas.microsoft.com/office/drawing/2014/main" id="{01C1963F-5790-4CBB-8E87-EADE55965A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2840"/>
              <a:ext cx="2432" cy="288"/>
            </a:xfrm>
            <a:prstGeom prst="rect">
              <a:avLst/>
            </a:prstGeom>
            <a:noFill/>
            <a:ln>
              <a:noFill/>
            </a:ln>
            <a:effectLst>
              <a:outerShdw dist="127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85725" indent="-85725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ko-KR" altLang="en-US" sz="2400">
                  <a:solidFill>
                    <a:srgbClr val="000000"/>
                  </a:solidFill>
                </a:rPr>
                <a:t>교육과 인사 연결고리 부족</a:t>
              </a:r>
            </a:p>
          </p:txBody>
        </p:sp>
        <p:sp>
          <p:nvSpPr>
            <p:cNvPr id="48148" name="Text Box 26">
              <a:extLst>
                <a:ext uri="{FF2B5EF4-FFF2-40B4-BE49-F238E27FC236}">
                  <a16:creationId xmlns:a16="http://schemas.microsoft.com/office/drawing/2014/main" id="{12D4A968-50C1-46F2-B41E-DE56481183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9" y="3475"/>
              <a:ext cx="1980" cy="288"/>
            </a:xfrm>
            <a:prstGeom prst="rect">
              <a:avLst/>
            </a:prstGeom>
            <a:noFill/>
            <a:ln>
              <a:noFill/>
            </a:ln>
            <a:effectLst>
              <a:outerShdw dist="127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85725" indent="-85725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ko-KR" altLang="en-US" sz="2400">
                  <a:solidFill>
                    <a:srgbClr val="000000"/>
                  </a:solidFill>
                </a:rPr>
                <a:t>인사담당자 의지 부족</a:t>
              </a:r>
            </a:p>
          </p:txBody>
        </p:sp>
        <p:sp>
          <p:nvSpPr>
            <p:cNvPr id="48149" name="Line 27">
              <a:extLst>
                <a:ext uri="{FF2B5EF4-FFF2-40B4-BE49-F238E27FC236}">
                  <a16:creationId xmlns:a16="http://schemas.microsoft.com/office/drawing/2014/main" id="{5B4F635D-9D3D-45F7-9566-10915E0CF9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9" y="1706"/>
              <a:ext cx="680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7313" tIns="44450" rIns="87313" bIns="44450" anchor="ctr"/>
            <a:lstStyle/>
            <a:p>
              <a:endParaRPr lang="ko-KR" altLang="en-US"/>
            </a:p>
          </p:txBody>
        </p:sp>
        <p:sp>
          <p:nvSpPr>
            <p:cNvPr id="48150" name="Line 28">
              <a:extLst>
                <a:ext uri="{FF2B5EF4-FFF2-40B4-BE49-F238E27FC236}">
                  <a16:creationId xmlns:a16="http://schemas.microsoft.com/office/drawing/2014/main" id="{995854C7-3A92-47C4-9BBF-599093402B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0" y="2341"/>
              <a:ext cx="350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7313" tIns="44450" rIns="87313" bIns="44450" anchor="ctr"/>
            <a:lstStyle/>
            <a:p>
              <a:endParaRPr lang="ko-KR" altLang="en-US"/>
            </a:p>
          </p:txBody>
        </p:sp>
        <p:sp>
          <p:nvSpPr>
            <p:cNvPr id="48151" name="Line 29">
              <a:extLst>
                <a:ext uri="{FF2B5EF4-FFF2-40B4-BE49-F238E27FC236}">
                  <a16:creationId xmlns:a16="http://schemas.microsoft.com/office/drawing/2014/main" id="{A8E60C4B-08A1-49CF-A8A1-2CB2463A9A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1" y="2976"/>
              <a:ext cx="441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7313" tIns="44450" rIns="87313" bIns="44450" anchor="ctr"/>
            <a:lstStyle/>
            <a:p>
              <a:endParaRPr lang="ko-KR" altLang="en-US"/>
            </a:p>
          </p:txBody>
        </p:sp>
        <p:sp>
          <p:nvSpPr>
            <p:cNvPr id="48152" name="Line 30">
              <a:extLst>
                <a:ext uri="{FF2B5EF4-FFF2-40B4-BE49-F238E27FC236}">
                  <a16:creationId xmlns:a16="http://schemas.microsoft.com/office/drawing/2014/main" id="{FF9A8359-C9A6-4C48-B0C6-ADA10301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" y="3612"/>
              <a:ext cx="396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7313" tIns="44450" rIns="87313" bIns="44450" anchor="ctr"/>
            <a:lstStyle/>
            <a:p>
              <a:endParaRPr lang="ko-KR" altLang="en-US"/>
            </a:p>
          </p:txBody>
        </p:sp>
        <p:sp>
          <p:nvSpPr>
            <p:cNvPr id="48153" name="Text Box 31">
              <a:extLst>
                <a:ext uri="{FF2B5EF4-FFF2-40B4-BE49-F238E27FC236}">
                  <a16:creationId xmlns:a16="http://schemas.microsoft.com/office/drawing/2014/main" id="{26B34C55-F213-45E5-B1E0-49D1DCFFA3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9" y="1489"/>
              <a:ext cx="727" cy="365"/>
            </a:xfrm>
            <a:prstGeom prst="rect">
              <a:avLst/>
            </a:prstGeom>
            <a:noFill/>
            <a:ln>
              <a:noFill/>
            </a:ln>
            <a:effectLst>
              <a:outerShdw dist="127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85725" indent="-85725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ko-KR" sz="3200"/>
                <a:t>WHY</a:t>
              </a:r>
            </a:p>
          </p:txBody>
        </p:sp>
      </p:grpSp>
      <p:grpSp>
        <p:nvGrpSpPr>
          <p:cNvPr id="48140" name="Group 32">
            <a:extLst>
              <a:ext uri="{FF2B5EF4-FFF2-40B4-BE49-F238E27FC236}">
                <a16:creationId xmlns:a16="http://schemas.microsoft.com/office/drawing/2014/main" id="{D515830E-B72F-4CE2-8785-0786437476D4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48141" name="Text Box 33">
              <a:extLst>
                <a:ext uri="{FF2B5EF4-FFF2-40B4-BE49-F238E27FC236}">
                  <a16:creationId xmlns:a16="http://schemas.microsoft.com/office/drawing/2014/main" id="{0E800F19-D2E3-475B-A56F-C70F4A1CA8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48142" name="Line 34">
              <a:extLst>
                <a:ext uri="{FF2B5EF4-FFF2-40B4-BE49-F238E27FC236}">
                  <a16:creationId xmlns:a16="http://schemas.microsoft.com/office/drawing/2014/main" id="{B9B9BF1E-C3AB-4A77-906E-FE94748803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baseball_outline_prt">
            <a:extLst>
              <a:ext uri="{FF2B5EF4-FFF2-40B4-BE49-F238E27FC236}">
                <a16:creationId xmlns:a16="http://schemas.microsoft.com/office/drawing/2014/main" id="{EB021ACB-6FCD-4FD2-A0FB-FDAAE41D5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Text Box 3">
            <a:extLst>
              <a:ext uri="{FF2B5EF4-FFF2-40B4-BE49-F238E27FC236}">
                <a16:creationId xmlns:a16="http://schemas.microsoft.com/office/drawing/2014/main" id="{5859B7B2-301E-4B4B-B6AC-1B51DC4A1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5" y="1989138"/>
            <a:ext cx="4175125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ko-KR" altLang="en-US" sz="2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인적자원개발의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ko-KR" sz="2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HRD </a:t>
            </a:r>
            <a:r>
              <a:rPr lang="ko-KR" altLang="en-US" sz="2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기여도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template75_2">
            <a:extLst>
              <a:ext uri="{FF2B5EF4-FFF2-40B4-BE49-F238E27FC236}">
                <a16:creationId xmlns:a16="http://schemas.microsoft.com/office/drawing/2014/main" id="{1339026C-0D3F-46AE-BCC9-6379F0BD8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7811" name="Freeform 3">
            <a:extLst>
              <a:ext uri="{FF2B5EF4-FFF2-40B4-BE49-F238E27FC236}">
                <a16:creationId xmlns:a16="http://schemas.microsoft.com/office/drawing/2014/main" id="{E7A2FE9A-3F3F-4798-AFAB-C290B20D2F0A}"/>
              </a:ext>
            </a:extLst>
          </p:cNvPr>
          <p:cNvSpPr>
            <a:spLocks/>
          </p:cNvSpPr>
          <p:nvPr/>
        </p:nvSpPr>
        <p:spPr bwMode="auto">
          <a:xfrm>
            <a:off x="487363" y="1228727"/>
            <a:ext cx="3327400" cy="5153025"/>
          </a:xfrm>
          <a:custGeom>
            <a:avLst/>
            <a:gdLst/>
            <a:ahLst/>
            <a:cxnLst>
              <a:cxn ang="0">
                <a:pos x="0" y="3402"/>
              </a:cxn>
              <a:cxn ang="0">
                <a:pos x="2096" y="3402"/>
              </a:cxn>
              <a:cxn ang="0">
                <a:pos x="1184" y="0"/>
              </a:cxn>
              <a:cxn ang="0">
                <a:pos x="9" y="0"/>
              </a:cxn>
              <a:cxn ang="0">
                <a:pos x="0" y="3402"/>
              </a:cxn>
            </a:cxnLst>
            <a:rect l="0" t="0" r="r" b="b"/>
            <a:pathLst>
              <a:path w="2096" h="3402">
                <a:moveTo>
                  <a:pt x="0" y="3402"/>
                </a:moveTo>
                <a:lnTo>
                  <a:pt x="2096" y="3402"/>
                </a:lnTo>
                <a:lnTo>
                  <a:pt x="1184" y="0"/>
                </a:lnTo>
                <a:lnTo>
                  <a:pt x="9" y="0"/>
                </a:lnTo>
                <a:lnTo>
                  <a:pt x="0" y="3402"/>
                </a:lnTo>
                <a:close/>
              </a:path>
            </a:pathLst>
          </a:custGeom>
          <a:gradFill rotWithShape="0">
            <a:gsLst>
              <a:gs pos="0">
                <a:schemeClr val="bg1">
                  <a:gamma/>
                  <a:shade val="90980"/>
                  <a:invGamma/>
                </a:schemeClr>
              </a:gs>
              <a:gs pos="100000">
                <a:schemeClr val="bg1"/>
              </a:gs>
            </a:gsLst>
            <a:path path="rect">
              <a:fillToRect l="50000" t="50000" r="50000" b="50000"/>
            </a:path>
          </a:gradFill>
          <a:ln w="12700" cap="flat" cmpd="sng">
            <a:noFill/>
            <a:prstDash val="solid"/>
            <a:round/>
            <a:headEnd/>
            <a:tailEnd/>
          </a:ln>
          <a:effectLst/>
          <a:scene3d>
            <a:camera prst="legacyObliqueTopRight"/>
            <a:lightRig rig="legacyFlat3" dir="l"/>
          </a:scene3d>
          <a:sp3d extrusionH="227000" prstMaterial="legacyMatt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lIns="87313" tIns="44450" rIns="87313" bIns="44450" anchor="ctr">
            <a:flatTx/>
          </a:bodyPr>
          <a:lstStyle/>
          <a:p>
            <a:pPr algn="ctr" eaLnBrk="1" latinLnBrk="1" hangingPunct="1">
              <a:lnSpc>
                <a:spcPct val="120000"/>
              </a:lnSpc>
              <a:defRPr/>
            </a:pPr>
            <a:endParaRPr lang="ko-KR" altLang="en-US"/>
          </a:p>
        </p:txBody>
      </p:sp>
      <p:sp>
        <p:nvSpPr>
          <p:cNvPr id="51204" name="Freeform 4">
            <a:extLst>
              <a:ext uri="{FF2B5EF4-FFF2-40B4-BE49-F238E27FC236}">
                <a16:creationId xmlns:a16="http://schemas.microsoft.com/office/drawing/2014/main" id="{03B1893D-D7F0-4CB9-B386-9E8467A54A6D}"/>
              </a:ext>
            </a:extLst>
          </p:cNvPr>
          <p:cNvSpPr>
            <a:spLocks/>
          </p:cNvSpPr>
          <p:nvPr/>
        </p:nvSpPr>
        <p:spPr bwMode="auto">
          <a:xfrm>
            <a:off x="544515" y="1292227"/>
            <a:ext cx="3159125" cy="5026025"/>
          </a:xfrm>
          <a:custGeom>
            <a:avLst/>
            <a:gdLst>
              <a:gd name="T0" fmla="*/ 0 w 2096"/>
              <a:gd name="T1" fmla="*/ 2147483646 h 3402"/>
              <a:gd name="T2" fmla="*/ 2147483646 w 2096"/>
              <a:gd name="T3" fmla="*/ 2147483646 h 3402"/>
              <a:gd name="T4" fmla="*/ 2147483646 w 2096"/>
              <a:gd name="T5" fmla="*/ 0 h 3402"/>
              <a:gd name="T6" fmla="*/ 20445387 w 2096"/>
              <a:gd name="T7" fmla="*/ 0 h 3402"/>
              <a:gd name="T8" fmla="*/ 0 w 2096"/>
              <a:gd name="T9" fmla="*/ 2147483646 h 34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96"/>
              <a:gd name="T16" fmla="*/ 0 h 3402"/>
              <a:gd name="T17" fmla="*/ 2096 w 2096"/>
              <a:gd name="T18" fmla="*/ 3402 h 340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96" h="3402">
                <a:moveTo>
                  <a:pt x="0" y="3402"/>
                </a:moveTo>
                <a:lnTo>
                  <a:pt x="2096" y="3402"/>
                </a:lnTo>
                <a:lnTo>
                  <a:pt x="1184" y="0"/>
                </a:lnTo>
                <a:lnTo>
                  <a:pt x="9" y="0"/>
                </a:lnTo>
                <a:lnTo>
                  <a:pt x="0" y="3402"/>
                </a:lnTo>
                <a:close/>
              </a:path>
            </a:pathLst>
          </a:custGeom>
          <a:gradFill rotWithShape="0">
            <a:gsLst>
              <a:gs pos="0">
                <a:schemeClr val="hlink">
                  <a:alpha val="39998"/>
                </a:schemeClr>
              </a:gs>
              <a:gs pos="100000">
                <a:srgbClr val="FFA800">
                  <a:alpha val="60001"/>
                </a:srgbClr>
              </a:gs>
            </a:gsLst>
            <a:lin ang="2700000" scaled="1"/>
          </a:gradFill>
          <a:ln w="9525" cap="flat" cmpd="sng">
            <a:solidFill>
              <a:srgbClr val="DDDDDD"/>
            </a:solidFill>
            <a:prstDash val="solid"/>
            <a:round/>
            <a:headEnd/>
            <a:tailEnd/>
          </a:ln>
        </p:spPr>
        <p:txBody>
          <a:bodyPr wrap="none" lIns="87313" tIns="44450" rIns="87313" bIns="44450" anchor="ctr"/>
          <a:lstStyle/>
          <a:p>
            <a:endParaRPr lang="ko-KR" altLang="en-US"/>
          </a:p>
        </p:txBody>
      </p:sp>
      <p:sp>
        <p:nvSpPr>
          <p:cNvPr id="51205" name="Text Box 5">
            <a:extLst>
              <a:ext uri="{FF2B5EF4-FFF2-40B4-BE49-F238E27FC236}">
                <a16:creationId xmlns:a16="http://schemas.microsoft.com/office/drawing/2014/main" id="{89C76EA1-2A00-4F4C-B942-E34788F1B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5" y="2924175"/>
            <a:ext cx="1868487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HRD </a:t>
            </a:r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기여도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9BDE5DF2-F471-4171-AA71-B3E2F275C00C}"/>
              </a:ext>
            </a:extLst>
          </p:cNvPr>
          <p:cNvGrpSpPr>
            <a:grpSpLocks/>
          </p:cNvGrpSpPr>
          <p:nvPr/>
        </p:nvGrpSpPr>
        <p:grpSpPr bwMode="auto">
          <a:xfrm>
            <a:off x="2792415" y="2363788"/>
            <a:ext cx="5495925" cy="2811462"/>
            <a:chOff x="1759" y="1489"/>
            <a:chExt cx="3462" cy="1771"/>
          </a:xfrm>
        </p:grpSpPr>
        <p:sp>
          <p:nvSpPr>
            <p:cNvPr id="51223" name="Freeform 7">
              <a:extLst>
                <a:ext uri="{FF2B5EF4-FFF2-40B4-BE49-F238E27FC236}">
                  <a16:creationId xmlns:a16="http://schemas.microsoft.com/office/drawing/2014/main" id="{4EA12FFB-F2B2-4BC0-BE35-6734F0754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2" y="2137"/>
              <a:ext cx="3175" cy="477"/>
            </a:xfrm>
            <a:custGeom>
              <a:avLst/>
              <a:gdLst>
                <a:gd name="T0" fmla="*/ 0 w 3175"/>
                <a:gd name="T1" fmla="*/ 0 h 454"/>
                <a:gd name="T2" fmla="*/ 136 w 3175"/>
                <a:gd name="T3" fmla="*/ 501 h 454"/>
                <a:gd name="T4" fmla="*/ 3175 w 3175"/>
                <a:gd name="T5" fmla="*/ 501 h 454"/>
                <a:gd name="T6" fmla="*/ 3175 w 3175"/>
                <a:gd name="T7" fmla="*/ 0 h 454"/>
                <a:gd name="T8" fmla="*/ 0 w 3175"/>
                <a:gd name="T9" fmla="*/ 0 h 4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75"/>
                <a:gd name="T16" fmla="*/ 0 h 454"/>
                <a:gd name="T17" fmla="*/ 3175 w 3175"/>
                <a:gd name="T18" fmla="*/ 454 h 4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75" h="454">
                  <a:moveTo>
                    <a:pt x="0" y="0"/>
                  </a:moveTo>
                  <a:lnTo>
                    <a:pt x="136" y="454"/>
                  </a:lnTo>
                  <a:lnTo>
                    <a:pt x="3175" y="454"/>
                  </a:lnTo>
                  <a:lnTo>
                    <a:pt x="31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35E">
                <a:alpha val="79999"/>
              </a:srgbClr>
            </a:solidFill>
            <a:ln w="9525">
              <a:round/>
              <a:headEnd/>
              <a:tailEnd/>
            </a:ln>
            <a:scene3d>
              <a:camera prst="legacyObliqueTopRight"/>
              <a:lightRig rig="legacyFlat3" dir="r"/>
            </a:scene3d>
            <a:sp3d extrusionH="227000" prstMaterial="legacyMatte">
              <a:bevelT w="13500" h="13500" prst="angle"/>
              <a:bevelB w="13500" h="13500" prst="angle"/>
              <a:extrusionClr>
                <a:srgbClr val="E7535E"/>
              </a:extrusionClr>
              <a:contourClr>
                <a:srgbClr val="E7535E"/>
              </a:contourClr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51224" name="Freeform 8">
              <a:extLst>
                <a:ext uri="{FF2B5EF4-FFF2-40B4-BE49-F238E27FC236}">
                  <a16:creationId xmlns:a16="http://schemas.microsoft.com/office/drawing/2014/main" id="{3D6F1835-9841-401E-87AF-211BCFEF7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2783"/>
              <a:ext cx="3175" cy="477"/>
            </a:xfrm>
            <a:custGeom>
              <a:avLst/>
              <a:gdLst>
                <a:gd name="T0" fmla="*/ 0 w 3175"/>
                <a:gd name="T1" fmla="*/ 0 h 454"/>
                <a:gd name="T2" fmla="*/ 136 w 3175"/>
                <a:gd name="T3" fmla="*/ 501 h 454"/>
                <a:gd name="T4" fmla="*/ 3175 w 3175"/>
                <a:gd name="T5" fmla="*/ 501 h 454"/>
                <a:gd name="T6" fmla="*/ 3175 w 3175"/>
                <a:gd name="T7" fmla="*/ 0 h 454"/>
                <a:gd name="T8" fmla="*/ 0 w 3175"/>
                <a:gd name="T9" fmla="*/ 0 h 4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75"/>
                <a:gd name="T16" fmla="*/ 0 h 454"/>
                <a:gd name="T17" fmla="*/ 3175 w 3175"/>
                <a:gd name="T18" fmla="*/ 454 h 4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75" h="454">
                  <a:moveTo>
                    <a:pt x="0" y="0"/>
                  </a:moveTo>
                  <a:lnTo>
                    <a:pt x="136" y="454"/>
                  </a:lnTo>
                  <a:lnTo>
                    <a:pt x="3175" y="454"/>
                  </a:lnTo>
                  <a:lnTo>
                    <a:pt x="31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620">
                <a:alpha val="79999"/>
              </a:srgbClr>
            </a:solidFill>
            <a:ln w="9525">
              <a:round/>
              <a:headEnd/>
              <a:tailEnd/>
            </a:ln>
            <a:scene3d>
              <a:camera prst="legacyObliqueTopRight"/>
              <a:lightRig rig="legacyFlat3" dir="r"/>
            </a:scene3d>
            <a:sp3d extrusionH="227000" prstMaterial="legacyMatte">
              <a:bevelT w="13500" h="13500" prst="angle"/>
              <a:bevelB w="13500" h="13500" prst="angle"/>
              <a:extrusionClr>
                <a:srgbClr val="9E1620"/>
              </a:extrusionClr>
              <a:contourClr>
                <a:srgbClr val="9E1620"/>
              </a:contourClr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51225" name="Text Box 9">
              <a:extLst>
                <a:ext uri="{FF2B5EF4-FFF2-40B4-BE49-F238E27FC236}">
                  <a16:creationId xmlns:a16="http://schemas.microsoft.com/office/drawing/2014/main" id="{7087BFD8-A390-4918-9CA0-6D713CC5E6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9" y="1489"/>
              <a:ext cx="727" cy="365"/>
            </a:xfrm>
            <a:prstGeom prst="rect">
              <a:avLst/>
            </a:prstGeom>
            <a:noFill/>
            <a:ln>
              <a:noFill/>
            </a:ln>
            <a:effectLst>
              <a:outerShdw dist="127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85725" indent="-85725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ko-KR" sz="3200"/>
                <a:t>WHY</a:t>
              </a:r>
            </a:p>
          </p:txBody>
        </p:sp>
        <p:sp>
          <p:nvSpPr>
            <p:cNvPr id="51226" name="Text Box 10">
              <a:extLst>
                <a:ext uri="{FF2B5EF4-FFF2-40B4-BE49-F238E27FC236}">
                  <a16:creationId xmlns:a16="http://schemas.microsoft.com/office/drawing/2014/main" id="{93431240-E27C-4909-9CE8-7035CA166C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0" y="2187"/>
              <a:ext cx="2240" cy="288"/>
            </a:xfrm>
            <a:prstGeom prst="rect">
              <a:avLst/>
            </a:prstGeom>
            <a:noFill/>
            <a:ln>
              <a:noFill/>
            </a:ln>
            <a:effectLst>
              <a:outerShdw dist="12700" algn="ctr" rotWithShape="0">
                <a:srgbClr val="333333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85725" indent="-85725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ko-KR" altLang="en-US" sz="2400"/>
                <a:t>데이터 활용 유용성 부족</a:t>
              </a:r>
            </a:p>
          </p:txBody>
        </p:sp>
        <p:sp>
          <p:nvSpPr>
            <p:cNvPr id="51227" name="Text Box 11">
              <a:extLst>
                <a:ext uri="{FF2B5EF4-FFF2-40B4-BE49-F238E27FC236}">
                  <a16:creationId xmlns:a16="http://schemas.microsoft.com/office/drawing/2014/main" id="{70CDC089-022F-47E6-9358-12B3E8CDF3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6" y="2840"/>
              <a:ext cx="2708" cy="288"/>
            </a:xfrm>
            <a:prstGeom prst="rect">
              <a:avLst/>
            </a:prstGeom>
            <a:noFill/>
            <a:ln>
              <a:noFill/>
            </a:ln>
            <a:effectLst>
              <a:outerShdw dist="12700" algn="ctr" rotWithShape="0">
                <a:srgbClr val="333333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85725" indent="-85725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ko-KR" altLang="en-US" sz="2400"/>
                <a:t>데이터 활용 인프라</a:t>
              </a:r>
              <a:r>
                <a:rPr lang="en-US" altLang="ko-KR" sz="2400"/>
                <a:t>/</a:t>
              </a:r>
              <a:r>
                <a:rPr lang="ko-KR" altLang="en-US" sz="2400"/>
                <a:t>제도 부족</a:t>
              </a:r>
            </a:p>
          </p:txBody>
        </p:sp>
        <p:sp>
          <p:nvSpPr>
            <p:cNvPr id="51228" name="Line 12">
              <a:extLst>
                <a:ext uri="{FF2B5EF4-FFF2-40B4-BE49-F238E27FC236}">
                  <a16:creationId xmlns:a16="http://schemas.microsoft.com/office/drawing/2014/main" id="{9D4F2CFE-79E6-451E-912D-DFCFD80909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9" y="1706"/>
              <a:ext cx="680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7313" tIns="44450" rIns="87313" bIns="44450" anchor="ctr"/>
            <a:lstStyle/>
            <a:p>
              <a:endParaRPr lang="ko-KR" altLang="en-US"/>
            </a:p>
          </p:txBody>
        </p:sp>
        <p:sp>
          <p:nvSpPr>
            <p:cNvPr id="51229" name="Line 13">
              <a:extLst>
                <a:ext uri="{FF2B5EF4-FFF2-40B4-BE49-F238E27FC236}">
                  <a16:creationId xmlns:a16="http://schemas.microsoft.com/office/drawing/2014/main" id="{FAE7744D-76F2-4C4A-ACB9-3919556EA8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0" y="2341"/>
              <a:ext cx="680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7313" tIns="44450" rIns="87313" bIns="44450" anchor="ctr"/>
            <a:lstStyle/>
            <a:p>
              <a:endParaRPr lang="ko-KR" altLang="en-US"/>
            </a:p>
          </p:txBody>
        </p:sp>
        <p:sp>
          <p:nvSpPr>
            <p:cNvPr id="51230" name="Line 14">
              <a:extLst>
                <a:ext uri="{FF2B5EF4-FFF2-40B4-BE49-F238E27FC236}">
                  <a16:creationId xmlns:a16="http://schemas.microsoft.com/office/drawing/2014/main" id="{B017F88D-84BB-455A-8E48-485853C3F1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1" y="2976"/>
              <a:ext cx="260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7313" tIns="44450" rIns="87313" bIns="44450" anchor="ctr"/>
            <a:lstStyle/>
            <a:p>
              <a:endParaRPr lang="ko-KR" altLang="en-US"/>
            </a:p>
          </p:txBody>
        </p:sp>
      </p:grpSp>
      <p:sp>
        <p:nvSpPr>
          <p:cNvPr id="51207" name="Rectangle 15">
            <a:extLst>
              <a:ext uri="{FF2B5EF4-FFF2-40B4-BE49-F238E27FC236}">
                <a16:creationId xmlns:a16="http://schemas.microsoft.com/office/drawing/2014/main" id="{9ECB00A3-D968-41C1-9E4F-6A8B4E63D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2"/>
            <a:ext cx="6372225" cy="695325"/>
          </a:xfrm>
          <a:prstGeom prst="rect">
            <a:avLst/>
          </a:prstGeom>
          <a:gradFill rotWithShape="1">
            <a:gsLst>
              <a:gs pos="0">
                <a:schemeClr val="tx1">
                  <a:alpha val="39998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ko-KR" altLang="en-US" sz="28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08" name="Line 16">
            <a:extLst>
              <a:ext uri="{FF2B5EF4-FFF2-40B4-BE49-F238E27FC236}">
                <a16:creationId xmlns:a16="http://schemas.microsoft.com/office/drawing/2014/main" id="{4F1E2D83-8A51-4F19-A2B1-C66142290808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95325"/>
            <a:ext cx="9144000" cy="0"/>
          </a:xfrm>
          <a:prstGeom prst="line">
            <a:avLst/>
          </a:prstGeom>
          <a:noFill/>
          <a:ln w="3175" cap="rnd">
            <a:solidFill>
              <a:srgbClr val="DDDDDD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51209" name="Group 17">
            <a:extLst>
              <a:ext uri="{FF2B5EF4-FFF2-40B4-BE49-F238E27FC236}">
                <a16:creationId xmlns:a16="http://schemas.microsoft.com/office/drawing/2014/main" id="{F89C45F1-C524-4C1C-909A-29761989BED9}"/>
              </a:ext>
            </a:extLst>
          </p:cNvPr>
          <p:cNvGrpSpPr>
            <a:grpSpLocks/>
          </p:cNvGrpSpPr>
          <p:nvPr/>
        </p:nvGrpSpPr>
        <p:grpSpPr bwMode="auto">
          <a:xfrm>
            <a:off x="314325" y="258763"/>
            <a:ext cx="287338" cy="273050"/>
            <a:chOff x="385" y="845"/>
            <a:chExt cx="1094" cy="1044"/>
          </a:xfrm>
        </p:grpSpPr>
        <p:sp>
          <p:nvSpPr>
            <p:cNvPr id="51218" name="Oval 18">
              <a:extLst>
                <a:ext uri="{FF2B5EF4-FFF2-40B4-BE49-F238E27FC236}">
                  <a16:creationId xmlns:a16="http://schemas.microsoft.com/office/drawing/2014/main" id="{0B4AC6A8-9905-401D-8F89-14391F9DBCB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85" y="1594"/>
              <a:ext cx="907" cy="295"/>
            </a:xfrm>
            <a:prstGeom prst="ellipse">
              <a:avLst/>
            </a:prstGeom>
            <a:solidFill>
              <a:srgbClr val="B2B2B2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19" name="Oval 19">
              <a:extLst>
                <a:ext uri="{FF2B5EF4-FFF2-40B4-BE49-F238E27FC236}">
                  <a16:creationId xmlns:a16="http://schemas.microsoft.com/office/drawing/2014/main" id="{E215710F-BEE5-4946-AA6D-1965AB4B782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0" y="845"/>
              <a:ext cx="999" cy="1001"/>
            </a:xfrm>
            <a:prstGeom prst="ellipse">
              <a:avLst/>
            </a:prstGeom>
            <a:gradFill rotWithShape="1">
              <a:gsLst>
                <a:gs pos="0">
                  <a:srgbClr val="767600"/>
                </a:gs>
                <a:gs pos="100000">
                  <a:srgbClr val="FFFF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20" name="Oval 20">
              <a:extLst>
                <a:ext uri="{FF2B5EF4-FFF2-40B4-BE49-F238E27FC236}">
                  <a16:creationId xmlns:a16="http://schemas.microsoft.com/office/drawing/2014/main" id="{17AC21AA-E748-48F7-9520-F271027CDA7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92" y="851"/>
              <a:ext cx="976" cy="975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alpha val="0"/>
                  </a:srgbClr>
                </a:gs>
                <a:gs pos="100000">
                  <a:srgbClr val="FFFFA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21" name="Oval 21">
              <a:extLst>
                <a:ext uri="{FF2B5EF4-FFF2-40B4-BE49-F238E27FC236}">
                  <a16:creationId xmlns:a16="http://schemas.microsoft.com/office/drawing/2014/main" id="{8E784D12-922A-407F-A78F-19DB707B7AC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16" y="860"/>
              <a:ext cx="928" cy="912"/>
            </a:xfrm>
            <a:prstGeom prst="ellipse">
              <a:avLst/>
            </a:prstGeom>
            <a:gradFill rotWithShape="1">
              <a:gsLst>
                <a:gs pos="0">
                  <a:srgbClr val="CACA00"/>
                </a:gs>
                <a:gs pos="100000">
                  <a:srgbClr val="FFFF00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22" name="Oval 22">
              <a:extLst>
                <a:ext uri="{FF2B5EF4-FFF2-40B4-BE49-F238E27FC236}">
                  <a16:creationId xmlns:a16="http://schemas.microsoft.com/office/drawing/2014/main" id="{04597FFC-8FB9-4333-B884-EFE8FCDED81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7" y="886"/>
              <a:ext cx="826" cy="74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00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1210" name="Text Box 23">
            <a:extLst>
              <a:ext uri="{FF2B5EF4-FFF2-40B4-BE49-F238E27FC236}">
                <a16:creationId xmlns:a16="http://schemas.microsoft.com/office/drawing/2014/main" id="{E0978ECF-990E-4037-A95E-6A11C63D3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144463"/>
            <a:ext cx="6635750" cy="519112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ko-KR"/>
              <a:t>HRD </a:t>
            </a:r>
            <a:r>
              <a:rPr lang="ko-KR" altLang="en-US"/>
              <a:t>시스템</a:t>
            </a:r>
          </a:p>
        </p:txBody>
      </p:sp>
      <p:grpSp>
        <p:nvGrpSpPr>
          <p:cNvPr id="51211" name="Group 24">
            <a:extLst>
              <a:ext uri="{FF2B5EF4-FFF2-40B4-BE49-F238E27FC236}">
                <a16:creationId xmlns:a16="http://schemas.microsoft.com/office/drawing/2014/main" id="{248D9D59-F046-427D-B8AB-6CDEA5DC3B80}"/>
              </a:ext>
            </a:extLst>
          </p:cNvPr>
          <p:cNvGrpSpPr>
            <a:grpSpLocks/>
          </p:cNvGrpSpPr>
          <p:nvPr/>
        </p:nvGrpSpPr>
        <p:grpSpPr bwMode="auto">
          <a:xfrm>
            <a:off x="2413002" y="1341440"/>
            <a:ext cx="5040313" cy="757237"/>
            <a:chOff x="1520" y="845"/>
            <a:chExt cx="3175" cy="477"/>
          </a:xfrm>
        </p:grpSpPr>
        <p:sp>
          <p:nvSpPr>
            <p:cNvPr id="51215" name="Freeform 25">
              <a:extLst>
                <a:ext uri="{FF2B5EF4-FFF2-40B4-BE49-F238E27FC236}">
                  <a16:creationId xmlns:a16="http://schemas.microsoft.com/office/drawing/2014/main" id="{E76F80D9-679B-47E0-84B9-7FDAE94B9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" y="845"/>
              <a:ext cx="3175" cy="477"/>
            </a:xfrm>
            <a:custGeom>
              <a:avLst/>
              <a:gdLst>
                <a:gd name="T0" fmla="*/ 0 w 3175"/>
                <a:gd name="T1" fmla="*/ 0 h 454"/>
                <a:gd name="T2" fmla="*/ 136 w 3175"/>
                <a:gd name="T3" fmla="*/ 501 h 454"/>
                <a:gd name="T4" fmla="*/ 3175 w 3175"/>
                <a:gd name="T5" fmla="*/ 501 h 454"/>
                <a:gd name="T6" fmla="*/ 3175 w 3175"/>
                <a:gd name="T7" fmla="*/ 0 h 454"/>
                <a:gd name="T8" fmla="*/ 0 w 3175"/>
                <a:gd name="T9" fmla="*/ 0 h 4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75"/>
                <a:gd name="T16" fmla="*/ 0 h 454"/>
                <a:gd name="T17" fmla="*/ 3175 w 3175"/>
                <a:gd name="T18" fmla="*/ 454 h 4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75" h="454">
                  <a:moveTo>
                    <a:pt x="0" y="0"/>
                  </a:moveTo>
                  <a:lnTo>
                    <a:pt x="136" y="454"/>
                  </a:lnTo>
                  <a:lnTo>
                    <a:pt x="3175" y="454"/>
                  </a:lnTo>
                  <a:lnTo>
                    <a:pt x="3175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99FF">
                    <a:alpha val="79999"/>
                  </a:srgbClr>
                </a:gs>
                <a:gs pos="100000">
                  <a:srgbClr val="66FFFF">
                    <a:alpha val="79999"/>
                  </a:srgbClr>
                </a:gs>
              </a:gsLst>
              <a:lin ang="2700000" scaled="1"/>
            </a:gradFill>
            <a:ln w="9525">
              <a:round/>
              <a:headEnd/>
              <a:tailEnd/>
            </a:ln>
            <a:scene3d>
              <a:camera prst="legacyObliqueTopRight"/>
              <a:lightRig rig="legacyFlat3" dir="r"/>
            </a:scene3d>
            <a:sp3d extrusionH="227000" prstMaterial="legacyMatte">
              <a:bevelT w="13500" h="13500" prst="angle"/>
              <a:bevelB w="13500" h="13500" prst="angle"/>
              <a:extrusionClr>
                <a:srgbClr val="0099FF"/>
              </a:extrusionClr>
              <a:contourClr>
                <a:srgbClr val="0099FF"/>
              </a:contourClr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51216" name="Line 26">
              <a:extLst>
                <a:ext uri="{FF2B5EF4-FFF2-40B4-BE49-F238E27FC236}">
                  <a16:creationId xmlns:a16="http://schemas.microsoft.com/office/drawing/2014/main" id="{43EE8705-B964-467B-B0A4-310697C9D3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7" y="1071"/>
              <a:ext cx="680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7313" tIns="44450" rIns="87313" bIns="44450" anchor="ctr"/>
            <a:lstStyle/>
            <a:p>
              <a:endParaRPr lang="ko-KR" altLang="en-US"/>
            </a:p>
          </p:txBody>
        </p:sp>
        <p:sp>
          <p:nvSpPr>
            <p:cNvPr id="51217" name="Text Box 27">
              <a:extLst>
                <a:ext uri="{FF2B5EF4-FFF2-40B4-BE49-F238E27FC236}">
                  <a16:creationId xmlns:a16="http://schemas.microsoft.com/office/drawing/2014/main" id="{F6B1967F-5385-4DF2-A719-0AEC3DE747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7" y="917"/>
              <a:ext cx="1144" cy="288"/>
            </a:xfrm>
            <a:prstGeom prst="rect">
              <a:avLst/>
            </a:prstGeom>
            <a:noFill/>
            <a:ln>
              <a:noFill/>
            </a:ln>
            <a:effectLst>
              <a:outerShdw dist="127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85725" indent="-85725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ko-KR" altLang="en-US" sz="2400">
                  <a:solidFill>
                    <a:srgbClr val="000000"/>
                  </a:solidFill>
                </a:rPr>
                <a:t>기여도 낮다</a:t>
              </a:r>
            </a:p>
          </p:txBody>
        </p:sp>
      </p:grpSp>
      <p:grpSp>
        <p:nvGrpSpPr>
          <p:cNvPr id="51212" name="Group 28">
            <a:extLst>
              <a:ext uri="{FF2B5EF4-FFF2-40B4-BE49-F238E27FC236}">
                <a16:creationId xmlns:a16="http://schemas.microsoft.com/office/drawing/2014/main" id="{8B0AFD28-931A-4FBA-9C5F-91D753D054A7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51213" name="Text Box 29">
              <a:extLst>
                <a:ext uri="{FF2B5EF4-FFF2-40B4-BE49-F238E27FC236}">
                  <a16:creationId xmlns:a16="http://schemas.microsoft.com/office/drawing/2014/main" id="{C9BF2E00-36C8-49B3-8E02-2CE1D02341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51214" name="Line 30">
              <a:extLst>
                <a:ext uri="{FF2B5EF4-FFF2-40B4-BE49-F238E27FC236}">
                  <a16:creationId xmlns:a16="http://schemas.microsoft.com/office/drawing/2014/main" id="{3E83A1C6-D78D-43EB-935C-D472BDFD01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4" descr="man_over_worked_hg_clr">
            <a:extLst>
              <a:ext uri="{FF2B5EF4-FFF2-40B4-BE49-F238E27FC236}">
                <a16:creationId xmlns:a16="http://schemas.microsoft.com/office/drawing/2014/main" id="{3BF0B592-ED34-4E9C-A3D5-846D3C36EF6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5" y="2060577"/>
            <a:ext cx="2014537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5" descr="funny_flick_trs">
            <a:extLst>
              <a:ext uri="{FF2B5EF4-FFF2-40B4-BE49-F238E27FC236}">
                <a16:creationId xmlns:a16="http://schemas.microsoft.com/office/drawing/2014/main" id="{9A1D493E-A998-4104-8F03-955D29F18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836615"/>
            <a:ext cx="5903912" cy="4427537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4D4D4D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Text Box 9">
            <a:extLst>
              <a:ext uri="{FF2B5EF4-FFF2-40B4-BE49-F238E27FC236}">
                <a16:creationId xmlns:a16="http://schemas.microsoft.com/office/drawing/2014/main" id="{A88F81A3-02BA-4ACC-9778-1A567A527C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2492377"/>
            <a:ext cx="46799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ko-KR" altLang="en-US" sz="400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현장의 목소리 </a:t>
            </a:r>
            <a:r>
              <a:rPr lang="en-US" altLang="ko-KR" sz="400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Summary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template04_2">
            <a:extLst>
              <a:ext uri="{FF2B5EF4-FFF2-40B4-BE49-F238E27FC236}">
                <a16:creationId xmlns:a16="http://schemas.microsoft.com/office/drawing/2014/main" id="{4B9AD81A-DD0F-4AD1-8683-649853DB1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 descr="template04_2">
            <a:extLst>
              <a:ext uri="{FF2B5EF4-FFF2-40B4-BE49-F238E27FC236}">
                <a16:creationId xmlns:a16="http://schemas.microsoft.com/office/drawing/2014/main" id="{D376F064-921A-436F-8135-A32282D46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276" name="Group 41">
            <a:extLst>
              <a:ext uri="{FF2B5EF4-FFF2-40B4-BE49-F238E27FC236}">
                <a16:creationId xmlns:a16="http://schemas.microsoft.com/office/drawing/2014/main" id="{94350231-A6A8-4611-9B4F-DA1FF4DFDCF2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54313" name="Text Box 42">
              <a:extLst>
                <a:ext uri="{FF2B5EF4-FFF2-40B4-BE49-F238E27FC236}">
                  <a16:creationId xmlns:a16="http://schemas.microsoft.com/office/drawing/2014/main" id="{284F8499-A40A-41D0-8A04-149B065319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54314" name="Line 43">
              <a:extLst>
                <a:ext uri="{FF2B5EF4-FFF2-40B4-BE49-F238E27FC236}">
                  <a16:creationId xmlns:a16="http://schemas.microsoft.com/office/drawing/2014/main" id="{0899D9ED-2DBC-402B-818D-ACA8BC99DF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54277" name="Rectangle 44">
            <a:extLst>
              <a:ext uri="{FF2B5EF4-FFF2-40B4-BE49-F238E27FC236}">
                <a16:creationId xmlns:a16="http://schemas.microsoft.com/office/drawing/2014/main" id="{13FABF2D-351D-4470-99BE-1393F8745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36" y="1165416"/>
            <a:ext cx="184731" cy="55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ko-KR" altLang="en-US" sz="28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8208" name="Group 160">
            <a:extLst>
              <a:ext uri="{FF2B5EF4-FFF2-40B4-BE49-F238E27FC236}">
                <a16:creationId xmlns:a16="http://schemas.microsoft.com/office/drawing/2014/main" id="{A2B835FF-F5B4-40B9-99BE-9C82C37826F8}"/>
              </a:ext>
            </a:extLst>
          </p:cNvPr>
          <p:cNvGraphicFramePr>
            <a:graphicFrameLocks noGrp="1"/>
          </p:cNvGraphicFramePr>
          <p:nvPr/>
        </p:nvGraphicFramePr>
        <p:xfrm>
          <a:off x="468315" y="1773238"/>
          <a:ext cx="8207375" cy="4559300"/>
        </p:xfrm>
        <a:graphic>
          <a:graphicData uri="http://schemas.openxmlformats.org/drawingml/2006/table">
            <a:tbl>
              <a:tblPr/>
              <a:tblGrid>
                <a:gridCol w="3389312">
                  <a:extLst>
                    <a:ext uri="{9D8B030D-6E8A-4147-A177-3AD203B41FA5}">
                      <a16:colId xmlns:a16="http://schemas.microsoft.com/office/drawing/2014/main" val="2476251331"/>
                    </a:ext>
                  </a:extLst>
                </a:gridCol>
                <a:gridCol w="1071563">
                  <a:extLst>
                    <a:ext uri="{9D8B030D-6E8A-4147-A177-3AD203B41FA5}">
                      <a16:colId xmlns:a16="http://schemas.microsoft.com/office/drawing/2014/main" val="2458782169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4150984878"/>
                    </a:ext>
                  </a:extLst>
                </a:gridCol>
                <a:gridCol w="954087">
                  <a:extLst>
                    <a:ext uri="{9D8B030D-6E8A-4147-A177-3AD203B41FA5}">
                      <a16:colId xmlns:a16="http://schemas.microsoft.com/office/drawing/2014/main" val="358780819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260187519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1449345701"/>
                    </a:ext>
                  </a:extLst>
                </a:gridCol>
              </a:tblGrid>
              <a:tr h="615581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주요내용</a:t>
                      </a: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6" marB="45716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경영층</a:t>
                      </a: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6" marB="45716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6" marB="45716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HRD</a:t>
                      </a:r>
                      <a:endParaRPr kumimoji="1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</a:t>
                      </a: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6" marB="45716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인사</a:t>
                      </a: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</a:t>
                      </a: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6" marB="45716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직원</a:t>
                      </a: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6" marB="45716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673271"/>
                  </a:ext>
                </a:extLst>
              </a:tr>
              <a:tr h="3943719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ㆍ기업의 생존에 필수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ㆍ경영성과에 기여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ㆍ조직활성화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ㆍ경영의 전략적 파트너 역할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ㆍ인재가 경영의 주체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ㆍ미래성장에 경쟁력확보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ㆍ평생직업 보장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ㆍ조직내 문제점 해결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ㆍ조직 핵심가치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ㆍ수요자 맞춤형 교육과정 제공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ㆍ교육의 기회균등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ㆍ직원들의 가치태도 변화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ㆍ교육후 인사에 공정한 반영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ㆍ개인의 능력개발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6" marB="45716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6" marB="45716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6" marB="45716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6" marB="45716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6" marB="45716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6" marB="45716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777933"/>
                  </a:ext>
                </a:extLst>
              </a:tr>
            </a:tbl>
          </a:graphicData>
        </a:graphic>
      </p:graphicFrame>
      <p:grpSp>
        <p:nvGrpSpPr>
          <p:cNvPr id="54301" name="Group 154">
            <a:extLst>
              <a:ext uri="{FF2B5EF4-FFF2-40B4-BE49-F238E27FC236}">
                <a16:creationId xmlns:a16="http://schemas.microsoft.com/office/drawing/2014/main" id="{B3B0F484-1FF5-4D19-A4DE-E64008A1A057}"/>
              </a:ext>
            </a:extLst>
          </p:cNvPr>
          <p:cNvGrpSpPr>
            <a:grpSpLocks/>
          </p:cNvGrpSpPr>
          <p:nvPr/>
        </p:nvGrpSpPr>
        <p:grpSpPr bwMode="auto">
          <a:xfrm>
            <a:off x="468315" y="981077"/>
            <a:ext cx="4344987" cy="658813"/>
            <a:chOff x="295" y="300"/>
            <a:chExt cx="2737" cy="415"/>
          </a:xfrm>
        </p:grpSpPr>
        <p:sp>
          <p:nvSpPr>
            <p:cNvPr id="54311" name="Freeform 152">
              <a:extLst>
                <a:ext uri="{FF2B5EF4-FFF2-40B4-BE49-F238E27FC236}">
                  <a16:creationId xmlns:a16="http://schemas.microsoft.com/office/drawing/2014/main" id="{E113E8DC-72C1-43F4-8523-A8DA2FFD06D5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95" y="300"/>
              <a:ext cx="2737" cy="415"/>
            </a:xfrm>
            <a:custGeom>
              <a:avLst/>
              <a:gdLst>
                <a:gd name="T0" fmla="*/ 0 w 2737"/>
                <a:gd name="T1" fmla="*/ 0 h 525"/>
                <a:gd name="T2" fmla="*/ 241 w 2737"/>
                <a:gd name="T3" fmla="*/ 326 h 525"/>
                <a:gd name="T4" fmla="*/ 2737 w 2737"/>
                <a:gd name="T5" fmla="*/ 328 h 525"/>
                <a:gd name="T6" fmla="*/ 2737 w 2737"/>
                <a:gd name="T7" fmla="*/ 2 h 525"/>
                <a:gd name="T8" fmla="*/ 0 w 2737"/>
                <a:gd name="T9" fmla="*/ 0 h 5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37"/>
                <a:gd name="T16" fmla="*/ 0 h 525"/>
                <a:gd name="T17" fmla="*/ 2737 w 2737"/>
                <a:gd name="T18" fmla="*/ 525 h 5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37" h="525">
                  <a:moveTo>
                    <a:pt x="0" y="0"/>
                  </a:moveTo>
                  <a:lnTo>
                    <a:pt x="241" y="522"/>
                  </a:lnTo>
                  <a:lnTo>
                    <a:pt x="2737" y="525"/>
                  </a:lnTo>
                  <a:lnTo>
                    <a:pt x="2737" y="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33">
                    <a:alpha val="79999"/>
                  </a:srgbClr>
                </a:gs>
                <a:gs pos="100000">
                  <a:srgbClr val="FFFF66">
                    <a:alpha val="79999"/>
                  </a:srgbClr>
                </a:gs>
              </a:gsLst>
              <a:lin ang="2700000" scaled="1"/>
            </a:gradFill>
            <a:ln w="9525"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54312" name="Text Box 153">
              <a:extLst>
                <a:ext uri="{FF2B5EF4-FFF2-40B4-BE49-F238E27FC236}">
                  <a16:creationId xmlns:a16="http://schemas.microsoft.com/office/drawing/2014/main" id="{E03F41FA-9926-4A4F-9D96-9E84E366D9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" y="391"/>
              <a:ext cx="22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2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HRD </a:t>
              </a:r>
              <a:r>
                <a:rPr lang="ko-KR" altLang="en-US" sz="2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주요가치 및 기대사항</a:t>
              </a:r>
            </a:p>
          </p:txBody>
        </p:sp>
      </p:grpSp>
      <p:grpSp>
        <p:nvGrpSpPr>
          <p:cNvPr id="54302" name="Group 161">
            <a:extLst>
              <a:ext uri="{FF2B5EF4-FFF2-40B4-BE49-F238E27FC236}">
                <a16:creationId xmlns:a16="http://schemas.microsoft.com/office/drawing/2014/main" id="{C68A546A-802B-4A88-95C4-F27DBCD49633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54303" name="Line 162">
              <a:extLst>
                <a:ext uri="{FF2B5EF4-FFF2-40B4-BE49-F238E27FC236}">
                  <a16:creationId xmlns:a16="http://schemas.microsoft.com/office/drawing/2014/main" id="{151450C9-6D85-416F-B726-6F6CFA844C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DDDDDD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54304" name="Group 163">
              <a:extLst>
                <a:ext uri="{FF2B5EF4-FFF2-40B4-BE49-F238E27FC236}">
                  <a16:creationId xmlns:a16="http://schemas.microsoft.com/office/drawing/2014/main" id="{658F2D80-084A-4E4B-A289-3CE202806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54306" name="Oval 164">
                <a:extLst>
                  <a:ext uri="{FF2B5EF4-FFF2-40B4-BE49-F238E27FC236}">
                    <a16:creationId xmlns:a16="http://schemas.microsoft.com/office/drawing/2014/main" id="{36EC72AA-C613-4DB3-ADB0-BC5B383E8FB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307" name="Oval 165">
                <a:extLst>
                  <a:ext uri="{FF2B5EF4-FFF2-40B4-BE49-F238E27FC236}">
                    <a16:creationId xmlns:a16="http://schemas.microsoft.com/office/drawing/2014/main" id="{9018B4F2-39FA-45C7-A992-A2B2D3E0C3E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308" name="Oval 166">
                <a:extLst>
                  <a:ext uri="{FF2B5EF4-FFF2-40B4-BE49-F238E27FC236}">
                    <a16:creationId xmlns:a16="http://schemas.microsoft.com/office/drawing/2014/main" id="{7E4F08E7-E9CD-4145-9416-1C7DBD83592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309" name="Oval 167">
                <a:extLst>
                  <a:ext uri="{FF2B5EF4-FFF2-40B4-BE49-F238E27FC236}">
                    <a16:creationId xmlns:a16="http://schemas.microsoft.com/office/drawing/2014/main" id="{42EB5434-3D20-4DA6-A7FF-19E5EE36B02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310" name="Oval 168">
                <a:extLst>
                  <a:ext uri="{FF2B5EF4-FFF2-40B4-BE49-F238E27FC236}">
                    <a16:creationId xmlns:a16="http://schemas.microsoft.com/office/drawing/2014/main" id="{4D59FBD2-C3C6-49D8-B5FF-2376FD23F36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4305" name="Text Box 169">
              <a:extLst>
                <a:ext uri="{FF2B5EF4-FFF2-40B4-BE49-F238E27FC236}">
                  <a16:creationId xmlns:a16="http://schemas.microsoft.com/office/drawing/2014/main" id="{BFEF23A1-F073-42F8-B7A2-CD029E0A2B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4180" cy="327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ko-KR" altLang="en-US"/>
                <a:t>현장의 목소리 </a:t>
              </a:r>
              <a:r>
                <a:rPr lang="en-US" altLang="ko-KR"/>
                <a:t>Summary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CB3DB7-D239-42D4-878A-93DDA2AEE1A0}"/>
              </a:ext>
            </a:extLst>
          </p:cNvPr>
          <p:cNvGraphicFramePr>
            <a:graphicFrameLocks noGrp="1"/>
          </p:cNvGraphicFramePr>
          <p:nvPr/>
        </p:nvGraphicFramePr>
        <p:xfrm>
          <a:off x="3055965" y="1313340"/>
          <a:ext cx="5398077" cy="4726176"/>
        </p:xfrm>
        <a:graphic>
          <a:graphicData uri="http://schemas.openxmlformats.org/drawingml/2006/table">
            <a:tbl>
              <a:tblPr/>
              <a:tblGrid>
                <a:gridCol w="310689">
                  <a:extLst>
                    <a:ext uri="{9D8B030D-6E8A-4147-A177-3AD203B41FA5}">
                      <a16:colId xmlns:a16="http://schemas.microsoft.com/office/drawing/2014/main" val="43444968"/>
                    </a:ext>
                  </a:extLst>
                </a:gridCol>
                <a:gridCol w="5087388">
                  <a:extLst>
                    <a:ext uri="{9D8B030D-6E8A-4147-A177-3AD203B41FA5}">
                      <a16:colId xmlns:a16="http://schemas.microsoft.com/office/drawing/2014/main" val="3467934437"/>
                    </a:ext>
                  </a:extLst>
                </a:gridCol>
              </a:tblGrid>
              <a:tr h="282122"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1</a:t>
                      </a:r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HRD </a:t>
                      </a:r>
                      <a:r>
                        <a:rPr lang="ko-KR" altLang="en-US" sz="1600"/>
                        <a:t>기본 이해</a:t>
                      </a:r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222283"/>
                  </a:ext>
                </a:extLst>
              </a:tr>
              <a:tr h="282122"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2</a:t>
                      </a:r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/>
                        <a:t>교육프로그램개발 개요</a:t>
                      </a:r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2018292"/>
                  </a:ext>
                </a:extLst>
              </a:tr>
              <a:tr h="282122"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3</a:t>
                      </a:r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교육프로그램개발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분석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5875273"/>
                  </a:ext>
                </a:extLst>
              </a:tr>
              <a:tr h="282122">
                <a:tc>
                  <a:txBody>
                    <a:bodyPr/>
                    <a:lstStyle/>
                    <a:p>
                      <a:r>
                        <a:rPr lang="en-US" altLang="ko-KR" sz="1600"/>
                        <a:t>4</a:t>
                      </a:r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교육프로그램개발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분석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607732"/>
                  </a:ext>
                </a:extLst>
              </a:tr>
              <a:tr h="282122">
                <a:tc>
                  <a:txBody>
                    <a:bodyPr/>
                    <a:lstStyle/>
                    <a:p>
                      <a:r>
                        <a:rPr lang="en-US" altLang="ko-KR" sz="1600"/>
                        <a:t>5</a:t>
                      </a:r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교육프로그램 개발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설계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066375"/>
                  </a:ext>
                </a:extLst>
              </a:tr>
              <a:tr h="282122">
                <a:tc>
                  <a:txBody>
                    <a:bodyPr/>
                    <a:lstStyle/>
                    <a:p>
                      <a:r>
                        <a:rPr lang="en-US" altLang="ko-KR" sz="1600"/>
                        <a:t>6</a:t>
                      </a:r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교육프로그램개발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설계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337096"/>
                  </a:ext>
                </a:extLst>
              </a:tr>
              <a:tr h="282122">
                <a:tc>
                  <a:txBody>
                    <a:bodyPr/>
                    <a:lstStyle/>
                    <a:p>
                      <a:r>
                        <a:rPr lang="en-US" altLang="ko-KR" sz="1600"/>
                        <a:t>7</a:t>
                      </a:r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교육프로그램개발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개발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933837"/>
                  </a:ext>
                </a:extLst>
              </a:tr>
              <a:tr h="282122">
                <a:tc>
                  <a:txBody>
                    <a:bodyPr/>
                    <a:lstStyle/>
                    <a:p>
                      <a:r>
                        <a:rPr lang="en-US" altLang="ko-KR" sz="1600"/>
                        <a:t>8</a:t>
                      </a:r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중간고사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과제제출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984644"/>
                  </a:ext>
                </a:extLst>
              </a:tr>
              <a:tr h="282122">
                <a:tc>
                  <a:txBody>
                    <a:bodyPr/>
                    <a:lstStyle/>
                    <a:p>
                      <a:r>
                        <a:rPr lang="en-US" altLang="ko-KR" sz="1600"/>
                        <a:t>9</a:t>
                      </a:r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교육프로그램개발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실행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493309"/>
                  </a:ext>
                </a:extLst>
              </a:tr>
              <a:tr h="282122">
                <a:tc>
                  <a:txBody>
                    <a:bodyPr/>
                    <a:lstStyle/>
                    <a:p>
                      <a:r>
                        <a:rPr lang="en-US" altLang="ko-KR" sz="1600"/>
                        <a:t>10</a:t>
                      </a:r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교육프로그램개발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평가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9777144"/>
                  </a:ext>
                </a:extLst>
              </a:tr>
              <a:tr h="282122">
                <a:tc>
                  <a:txBody>
                    <a:bodyPr/>
                    <a:lstStyle/>
                    <a:p>
                      <a:r>
                        <a:rPr lang="en-US" altLang="ko-KR" sz="1600"/>
                        <a:t>11</a:t>
                      </a:r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프로그램개발 </a:t>
                      </a:r>
                      <a:r>
                        <a:rPr lang="ko-KR" altLang="en-US" sz="1600" dirty="0" err="1"/>
                        <a:t>팀학습</a:t>
                      </a:r>
                      <a:endParaRPr lang="ko-KR" altLang="en-US" sz="1600" dirty="0"/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310777"/>
                  </a:ext>
                </a:extLst>
              </a:tr>
              <a:tr h="282122">
                <a:tc>
                  <a:txBody>
                    <a:bodyPr/>
                    <a:lstStyle/>
                    <a:p>
                      <a:r>
                        <a:rPr lang="en-US" altLang="ko-KR" sz="1600"/>
                        <a:t>12</a:t>
                      </a:r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프로그램개발 </a:t>
                      </a:r>
                      <a:r>
                        <a:rPr lang="ko-KR" altLang="en-US" sz="1600" dirty="0" err="1"/>
                        <a:t>팀학습</a:t>
                      </a:r>
                      <a:endParaRPr lang="ko-KR" altLang="en-US" sz="1600" dirty="0"/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1013083"/>
                  </a:ext>
                </a:extLst>
              </a:tr>
              <a:tr h="282122">
                <a:tc>
                  <a:txBody>
                    <a:bodyPr/>
                    <a:lstStyle/>
                    <a:p>
                      <a:r>
                        <a:rPr lang="en-US" altLang="ko-KR" sz="1600"/>
                        <a:t>13</a:t>
                      </a:r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프로그램개발 </a:t>
                      </a:r>
                      <a:r>
                        <a:rPr lang="ko-KR" altLang="en-US" sz="1600" dirty="0" err="1"/>
                        <a:t>팀학습</a:t>
                      </a:r>
                      <a:endParaRPr lang="ko-KR" altLang="en-US" sz="1600" dirty="0"/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3306"/>
                  </a:ext>
                </a:extLst>
              </a:tr>
              <a:tr h="282122">
                <a:tc>
                  <a:txBody>
                    <a:bodyPr/>
                    <a:lstStyle/>
                    <a:p>
                      <a:r>
                        <a:rPr lang="en-US" altLang="ko-KR" sz="1600"/>
                        <a:t>14</a:t>
                      </a:r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프로그램개발 </a:t>
                      </a:r>
                      <a:r>
                        <a:rPr lang="ko-KR" altLang="en-US" sz="1600" dirty="0" err="1"/>
                        <a:t>팀학습</a:t>
                      </a:r>
                      <a:endParaRPr lang="ko-KR" altLang="en-US" sz="1600" dirty="0"/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3625797"/>
                  </a:ext>
                </a:extLst>
              </a:tr>
              <a:tr h="282122">
                <a:tc>
                  <a:txBody>
                    <a:bodyPr/>
                    <a:lstStyle/>
                    <a:p>
                      <a:r>
                        <a:rPr lang="en-US" altLang="ko-KR" sz="1600"/>
                        <a:t>15</a:t>
                      </a:r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프로그램개발 팀 학습</a:t>
                      </a:r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943411"/>
                  </a:ext>
                </a:extLst>
              </a:tr>
              <a:tr h="282122">
                <a:tc>
                  <a:txBody>
                    <a:bodyPr/>
                    <a:lstStyle/>
                    <a:p>
                      <a:r>
                        <a:rPr lang="en-US" altLang="ko-KR" sz="1600"/>
                        <a:t>16</a:t>
                      </a:r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기말고사</a:t>
                      </a:r>
                    </a:p>
                  </a:txBody>
                  <a:tcPr marL="51546" marR="51546" marT="25773" marB="257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037272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CDB257F-F887-4A21-86B8-F7CA5C95BE30}"/>
              </a:ext>
            </a:extLst>
          </p:cNvPr>
          <p:cNvSpPr txBox="1"/>
          <p:nvPr/>
        </p:nvSpPr>
        <p:spPr>
          <a:xfrm>
            <a:off x="3288484" y="633818"/>
            <a:ext cx="12835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교과내용</a:t>
            </a:r>
          </a:p>
        </p:txBody>
      </p:sp>
    </p:spTree>
    <p:extLst>
      <p:ext uri="{BB962C8B-B14F-4D97-AF65-F5344CB8AC3E}">
        <p14:creationId xmlns:p14="http://schemas.microsoft.com/office/powerpoint/2010/main" val="1495904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template04_2">
            <a:extLst>
              <a:ext uri="{FF2B5EF4-FFF2-40B4-BE49-F238E27FC236}">
                <a16:creationId xmlns:a16="http://schemas.microsoft.com/office/drawing/2014/main" id="{8DAE876F-AE9F-4595-B509-FA65C8D78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9" name="Picture 3" descr="template04_2">
            <a:extLst>
              <a:ext uri="{FF2B5EF4-FFF2-40B4-BE49-F238E27FC236}">
                <a16:creationId xmlns:a16="http://schemas.microsoft.com/office/drawing/2014/main" id="{19CFC0F2-3314-494D-ACF6-F0BC38FFB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300" name="Group 4">
            <a:extLst>
              <a:ext uri="{FF2B5EF4-FFF2-40B4-BE49-F238E27FC236}">
                <a16:creationId xmlns:a16="http://schemas.microsoft.com/office/drawing/2014/main" id="{42A0E615-E88B-4BEB-80A2-4220BD942BC9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55319" name="Text Box 5">
              <a:extLst>
                <a:ext uri="{FF2B5EF4-FFF2-40B4-BE49-F238E27FC236}">
                  <a16:creationId xmlns:a16="http://schemas.microsoft.com/office/drawing/2014/main" id="{37941648-8639-4E70-9DA0-6C38B697DA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55320" name="Line 6">
              <a:extLst>
                <a:ext uri="{FF2B5EF4-FFF2-40B4-BE49-F238E27FC236}">
                  <a16:creationId xmlns:a16="http://schemas.microsoft.com/office/drawing/2014/main" id="{E9FF20EF-D45C-43CA-9352-C70255DD98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55301" name="Rectangle 7">
            <a:extLst>
              <a:ext uri="{FF2B5EF4-FFF2-40B4-BE49-F238E27FC236}">
                <a16:creationId xmlns:a16="http://schemas.microsoft.com/office/drawing/2014/main" id="{00C615DF-6151-4DA6-83A4-5118E2787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36" y="1165416"/>
            <a:ext cx="184731" cy="55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ko-KR" altLang="en-US" sz="28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02" name="Group 36">
            <a:extLst>
              <a:ext uri="{FF2B5EF4-FFF2-40B4-BE49-F238E27FC236}">
                <a16:creationId xmlns:a16="http://schemas.microsoft.com/office/drawing/2014/main" id="{524A34F4-7C0E-4131-9807-6CF290C63749}"/>
              </a:ext>
            </a:extLst>
          </p:cNvPr>
          <p:cNvGrpSpPr>
            <a:grpSpLocks/>
          </p:cNvGrpSpPr>
          <p:nvPr/>
        </p:nvGrpSpPr>
        <p:grpSpPr bwMode="auto">
          <a:xfrm>
            <a:off x="1619250" y="1125538"/>
            <a:ext cx="4344988" cy="647700"/>
            <a:chOff x="295" y="210"/>
            <a:chExt cx="2737" cy="408"/>
          </a:xfrm>
        </p:grpSpPr>
        <p:sp>
          <p:nvSpPr>
            <p:cNvPr id="55317" name="Freeform 34">
              <a:extLst>
                <a:ext uri="{FF2B5EF4-FFF2-40B4-BE49-F238E27FC236}">
                  <a16:creationId xmlns:a16="http://schemas.microsoft.com/office/drawing/2014/main" id="{7D917DF6-EDAC-4361-B643-85D09DE8F862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95" y="210"/>
              <a:ext cx="2737" cy="408"/>
            </a:xfrm>
            <a:custGeom>
              <a:avLst/>
              <a:gdLst>
                <a:gd name="T0" fmla="*/ 0 w 2737"/>
                <a:gd name="T1" fmla="*/ 0 h 525"/>
                <a:gd name="T2" fmla="*/ 241 w 2737"/>
                <a:gd name="T3" fmla="*/ 316 h 525"/>
                <a:gd name="T4" fmla="*/ 2737 w 2737"/>
                <a:gd name="T5" fmla="*/ 317 h 525"/>
                <a:gd name="T6" fmla="*/ 2737 w 2737"/>
                <a:gd name="T7" fmla="*/ 2 h 525"/>
                <a:gd name="T8" fmla="*/ 0 w 2737"/>
                <a:gd name="T9" fmla="*/ 0 h 5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37"/>
                <a:gd name="T16" fmla="*/ 0 h 525"/>
                <a:gd name="T17" fmla="*/ 2737 w 2737"/>
                <a:gd name="T18" fmla="*/ 525 h 5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37" h="525">
                  <a:moveTo>
                    <a:pt x="0" y="0"/>
                  </a:moveTo>
                  <a:lnTo>
                    <a:pt x="241" y="522"/>
                  </a:lnTo>
                  <a:lnTo>
                    <a:pt x="2737" y="525"/>
                  </a:lnTo>
                  <a:lnTo>
                    <a:pt x="2737" y="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99FF">
                    <a:alpha val="79999"/>
                  </a:srgbClr>
                </a:gs>
                <a:gs pos="100000">
                  <a:srgbClr val="66FFFF">
                    <a:alpha val="79999"/>
                  </a:srgbClr>
                </a:gs>
              </a:gsLst>
              <a:lin ang="2700000" scaled="1"/>
            </a:gradFill>
            <a:ln w="9525"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0099FF"/>
              </a:extrusionClr>
              <a:contourClr>
                <a:srgbClr val="0099FF"/>
              </a:contourClr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55318" name="Text Box 35">
              <a:extLst>
                <a:ext uri="{FF2B5EF4-FFF2-40B4-BE49-F238E27FC236}">
                  <a16:creationId xmlns:a16="http://schemas.microsoft.com/office/drawing/2014/main" id="{B73C0F6E-4A8D-4819-9341-E22F756983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255"/>
              <a:ext cx="204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ko-KR" altLang="en-US" sz="200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이해관계자별 역할</a:t>
              </a:r>
            </a:p>
          </p:txBody>
        </p:sp>
      </p:grpSp>
      <p:grpSp>
        <p:nvGrpSpPr>
          <p:cNvPr id="55303" name="Group 40">
            <a:extLst>
              <a:ext uri="{FF2B5EF4-FFF2-40B4-BE49-F238E27FC236}">
                <a16:creationId xmlns:a16="http://schemas.microsoft.com/office/drawing/2014/main" id="{22A26066-84AD-45EA-8EE8-F42224B22A19}"/>
              </a:ext>
            </a:extLst>
          </p:cNvPr>
          <p:cNvGrpSpPr>
            <a:grpSpLocks/>
          </p:cNvGrpSpPr>
          <p:nvPr/>
        </p:nvGrpSpPr>
        <p:grpSpPr bwMode="auto">
          <a:xfrm>
            <a:off x="1619252" y="2133600"/>
            <a:ext cx="2232025" cy="577850"/>
            <a:chOff x="748" y="1071"/>
            <a:chExt cx="1406" cy="364"/>
          </a:xfrm>
        </p:grpSpPr>
        <p:sp>
          <p:nvSpPr>
            <p:cNvPr id="262182" name="AutoShape 38">
              <a:extLst>
                <a:ext uri="{FF2B5EF4-FFF2-40B4-BE49-F238E27FC236}">
                  <a16:creationId xmlns:a16="http://schemas.microsoft.com/office/drawing/2014/main" id="{13E2B2A9-1051-473F-A83F-540B3A98E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1071"/>
              <a:ext cx="1406" cy="364"/>
            </a:xfrm>
            <a:prstGeom prst="roundRect">
              <a:avLst>
                <a:gd name="adj" fmla="val 8676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15686"/>
                    <a:invGamma/>
                  </a:schemeClr>
                </a:gs>
              </a:gsLst>
              <a:lin ang="5400000" scaled="1"/>
            </a:gradFill>
            <a:ln w="12700" algn="ctr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lIns="87313" tIns="44450" rIns="87313" bIns="44450" anchor="ctr"/>
            <a:lstStyle/>
            <a:p>
              <a:pPr algn="ctr" eaLnBrk="1" latinLnBrk="1" hangingPunct="1">
                <a:lnSpc>
                  <a:spcPct val="120000"/>
                </a:lnSpc>
                <a:defRPr/>
              </a:pPr>
              <a:endParaRPr lang="ko-KR" altLang="en-US"/>
            </a:p>
          </p:txBody>
        </p:sp>
        <p:sp>
          <p:nvSpPr>
            <p:cNvPr id="55316" name="Text Box 39">
              <a:extLst>
                <a:ext uri="{FF2B5EF4-FFF2-40B4-BE49-F238E27FC236}">
                  <a16:creationId xmlns:a16="http://schemas.microsoft.com/office/drawing/2014/main" id="{EC078F98-37BD-4118-BAEF-9678EB2A53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" y="1117"/>
              <a:ext cx="104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ko-KR" altLang="en-US" sz="2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경영층</a:t>
              </a:r>
            </a:p>
          </p:txBody>
        </p:sp>
      </p:grpSp>
      <p:sp>
        <p:nvSpPr>
          <p:cNvPr id="55304" name="Rectangle 42">
            <a:extLst>
              <a:ext uri="{FF2B5EF4-FFF2-40B4-BE49-F238E27FC236}">
                <a16:creationId xmlns:a16="http://schemas.microsoft.com/office/drawing/2014/main" id="{23C3BEB0-C897-4D83-ACCF-DEB5A94AD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2924175"/>
            <a:ext cx="6840538" cy="2376488"/>
          </a:xfrm>
          <a:prstGeom prst="rect">
            <a:avLst/>
          </a:prstGeom>
          <a:solidFill>
            <a:schemeClr val="bg1">
              <a:alpha val="4901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ko-KR" altLang="en-US" sz="28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305" name="Rectangle 41">
            <a:extLst>
              <a:ext uri="{FF2B5EF4-FFF2-40B4-BE49-F238E27FC236}">
                <a16:creationId xmlns:a16="http://schemas.microsoft.com/office/drawing/2014/main" id="{B0B12553-358E-4496-8AC6-45640792A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3213102"/>
            <a:ext cx="4572000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ㆍ지속적인 관심과 예산 투자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ㆍ학습문화 조성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ㆍ조직의 가치와 인재상 정립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HRD</a:t>
            </a:r>
            <a:r>
              <a:rPr lang="ko-KR" alt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전략적 파트너</a:t>
            </a:r>
          </a:p>
        </p:txBody>
      </p:sp>
      <p:grpSp>
        <p:nvGrpSpPr>
          <p:cNvPr id="55306" name="Group 43">
            <a:extLst>
              <a:ext uri="{FF2B5EF4-FFF2-40B4-BE49-F238E27FC236}">
                <a16:creationId xmlns:a16="http://schemas.microsoft.com/office/drawing/2014/main" id="{72377162-76E4-43BD-A5A8-46263A0FFD1E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55307" name="Line 44">
              <a:extLst>
                <a:ext uri="{FF2B5EF4-FFF2-40B4-BE49-F238E27FC236}">
                  <a16:creationId xmlns:a16="http://schemas.microsoft.com/office/drawing/2014/main" id="{A4D3B0F2-ABA0-4D4B-9F1B-D34B2FBE69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DDDDDD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55308" name="Group 45">
              <a:extLst>
                <a:ext uri="{FF2B5EF4-FFF2-40B4-BE49-F238E27FC236}">
                  <a16:creationId xmlns:a16="http://schemas.microsoft.com/office/drawing/2014/main" id="{8CDE6F41-6511-41EE-BB72-D39883F787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55310" name="Oval 46">
                <a:extLst>
                  <a:ext uri="{FF2B5EF4-FFF2-40B4-BE49-F238E27FC236}">
                    <a16:creationId xmlns:a16="http://schemas.microsoft.com/office/drawing/2014/main" id="{F9A42E6F-5247-4408-BB1B-1EE6DA1EB3F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5311" name="Oval 47">
                <a:extLst>
                  <a:ext uri="{FF2B5EF4-FFF2-40B4-BE49-F238E27FC236}">
                    <a16:creationId xmlns:a16="http://schemas.microsoft.com/office/drawing/2014/main" id="{4169693B-51CF-46D5-AE15-E94805A6678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5312" name="Oval 48">
                <a:extLst>
                  <a:ext uri="{FF2B5EF4-FFF2-40B4-BE49-F238E27FC236}">
                    <a16:creationId xmlns:a16="http://schemas.microsoft.com/office/drawing/2014/main" id="{2EF91243-28D1-45B8-A626-995663953DD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5313" name="Oval 49">
                <a:extLst>
                  <a:ext uri="{FF2B5EF4-FFF2-40B4-BE49-F238E27FC236}">
                    <a16:creationId xmlns:a16="http://schemas.microsoft.com/office/drawing/2014/main" id="{5C36D94A-8FB2-48A6-AACE-84D8A7F6AD1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5314" name="Oval 50">
                <a:extLst>
                  <a:ext uri="{FF2B5EF4-FFF2-40B4-BE49-F238E27FC236}">
                    <a16:creationId xmlns:a16="http://schemas.microsoft.com/office/drawing/2014/main" id="{325034E0-73B3-42A7-9753-A210181ECD2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5309" name="Text Box 51">
              <a:extLst>
                <a:ext uri="{FF2B5EF4-FFF2-40B4-BE49-F238E27FC236}">
                  <a16:creationId xmlns:a16="http://schemas.microsoft.com/office/drawing/2014/main" id="{47B029D9-F2F0-4F91-88A0-A464C3DB1C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4180" cy="327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ko-KR" altLang="en-US"/>
                <a:t>현장의 목소리 </a:t>
              </a:r>
              <a:r>
                <a:rPr lang="en-US" altLang="ko-KR"/>
                <a:t>Summary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template04_2">
            <a:extLst>
              <a:ext uri="{FF2B5EF4-FFF2-40B4-BE49-F238E27FC236}">
                <a16:creationId xmlns:a16="http://schemas.microsoft.com/office/drawing/2014/main" id="{FCAD506E-5677-4735-8664-D97FFDCE2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3" descr="template04_2">
            <a:extLst>
              <a:ext uri="{FF2B5EF4-FFF2-40B4-BE49-F238E27FC236}">
                <a16:creationId xmlns:a16="http://schemas.microsoft.com/office/drawing/2014/main" id="{4BE7B817-00D3-49F6-9BC3-0826224BD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324" name="Group 4">
            <a:extLst>
              <a:ext uri="{FF2B5EF4-FFF2-40B4-BE49-F238E27FC236}">
                <a16:creationId xmlns:a16="http://schemas.microsoft.com/office/drawing/2014/main" id="{4A97B740-9934-4FAF-A048-4FF83FC23E8E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56338" name="Text Box 5">
              <a:extLst>
                <a:ext uri="{FF2B5EF4-FFF2-40B4-BE49-F238E27FC236}">
                  <a16:creationId xmlns:a16="http://schemas.microsoft.com/office/drawing/2014/main" id="{F5DA46B8-34B3-40FA-B27A-EEB2328C05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56339" name="Line 6">
              <a:extLst>
                <a:ext uri="{FF2B5EF4-FFF2-40B4-BE49-F238E27FC236}">
                  <a16:creationId xmlns:a16="http://schemas.microsoft.com/office/drawing/2014/main" id="{011490B4-790A-4769-B0AC-C758BD1E33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56325" name="Rectangle 14">
            <a:extLst>
              <a:ext uri="{FF2B5EF4-FFF2-40B4-BE49-F238E27FC236}">
                <a16:creationId xmlns:a16="http://schemas.microsoft.com/office/drawing/2014/main" id="{8004576C-EA56-43F8-9B9C-10F178A34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2205040"/>
            <a:ext cx="6840538" cy="2592387"/>
          </a:xfrm>
          <a:prstGeom prst="rect">
            <a:avLst/>
          </a:prstGeom>
          <a:solidFill>
            <a:schemeClr val="bg1">
              <a:alpha val="4901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0"/>
              </a:spcBef>
              <a:buFontTx/>
              <a:buNone/>
            </a:pPr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ㆍ부하육성 및 책임감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   ㆍ동기부여와 비전제시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   ㆍ역량개발 관여 및 지도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   ㆍ현업활용 체크 및 피드백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   ㆍ교육과 업무 노하우 전수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6326" name="Group 18">
            <a:extLst>
              <a:ext uri="{FF2B5EF4-FFF2-40B4-BE49-F238E27FC236}">
                <a16:creationId xmlns:a16="http://schemas.microsoft.com/office/drawing/2014/main" id="{C55B8006-D6AA-4A05-A3AF-948DEAC430F9}"/>
              </a:ext>
            </a:extLst>
          </p:cNvPr>
          <p:cNvGrpSpPr>
            <a:grpSpLocks/>
          </p:cNvGrpSpPr>
          <p:nvPr/>
        </p:nvGrpSpPr>
        <p:grpSpPr bwMode="auto">
          <a:xfrm>
            <a:off x="1619252" y="1341438"/>
            <a:ext cx="2232025" cy="576262"/>
            <a:chOff x="1020" y="300"/>
            <a:chExt cx="1406" cy="363"/>
          </a:xfrm>
        </p:grpSpPr>
        <p:sp>
          <p:nvSpPr>
            <p:cNvPr id="56336" name="AutoShape 16">
              <a:extLst>
                <a:ext uri="{FF2B5EF4-FFF2-40B4-BE49-F238E27FC236}">
                  <a16:creationId xmlns:a16="http://schemas.microsoft.com/office/drawing/2014/main" id="{194E7915-42BA-4410-81AC-FD5FEF363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300"/>
              <a:ext cx="1406" cy="363"/>
            </a:xfrm>
            <a:prstGeom prst="roundRect">
              <a:avLst>
                <a:gd name="adj" fmla="val 8676"/>
              </a:avLst>
            </a:prstGeom>
            <a:gradFill rotWithShape="1">
              <a:gsLst>
                <a:gs pos="0">
                  <a:srgbClr val="FF9999"/>
                </a:gs>
                <a:gs pos="100000">
                  <a:srgbClr val="FFEFEF"/>
                </a:gs>
              </a:gsLst>
              <a:lin ang="5400000" scaled="1"/>
            </a:gradFill>
            <a:ln w="12700" algn="ctr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lIns="87313" tIns="44450" rIns="87313" bIns="44450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37" name="Text Box 17">
              <a:extLst>
                <a:ext uri="{FF2B5EF4-FFF2-40B4-BE49-F238E27FC236}">
                  <a16:creationId xmlns:a16="http://schemas.microsoft.com/office/drawing/2014/main" id="{83A89413-EEFA-41D7-AF58-4D36C34929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2" y="346"/>
              <a:ext cx="104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ko-KR" altLang="en-US" sz="2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</a:p>
          </p:txBody>
        </p:sp>
      </p:grpSp>
      <p:grpSp>
        <p:nvGrpSpPr>
          <p:cNvPr id="56327" name="Group 19">
            <a:extLst>
              <a:ext uri="{FF2B5EF4-FFF2-40B4-BE49-F238E27FC236}">
                <a16:creationId xmlns:a16="http://schemas.microsoft.com/office/drawing/2014/main" id="{FF79E05B-43A4-4122-80E6-423059E5D355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56328" name="Line 20">
              <a:extLst>
                <a:ext uri="{FF2B5EF4-FFF2-40B4-BE49-F238E27FC236}">
                  <a16:creationId xmlns:a16="http://schemas.microsoft.com/office/drawing/2014/main" id="{3A0AE179-A001-4CCF-BA36-BFE3FEEABC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DDDDDD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56329" name="Group 21">
              <a:extLst>
                <a:ext uri="{FF2B5EF4-FFF2-40B4-BE49-F238E27FC236}">
                  <a16:creationId xmlns:a16="http://schemas.microsoft.com/office/drawing/2014/main" id="{3E04DC29-5AF5-45D8-8578-CA5BC7A0AB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56331" name="Oval 22">
                <a:extLst>
                  <a:ext uri="{FF2B5EF4-FFF2-40B4-BE49-F238E27FC236}">
                    <a16:creationId xmlns:a16="http://schemas.microsoft.com/office/drawing/2014/main" id="{5B61A646-5827-4101-8188-001ABA576D0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6332" name="Oval 23">
                <a:extLst>
                  <a:ext uri="{FF2B5EF4-FFF2-40B4-BE49-F238E27FC236}">
                    <a16:creationId xmlns:a16="http://schemas.microsoft.com/office/drawing/2014/main" id="{63B05982-17C3-4612-9CAA-6A08A83CEE7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6333" name="Oval 24">
                <a:extLst>
                  <a:ext uri="{FF2B5EF4-FFF2-40B4-BE49-F238E27FC236}">
                    <a16:creationId xmlns:a16="http://schemas.microsoft.com/office/drawing/2014/main" id="{E02B6BD9-434C-44E4-8794-8D130F42E76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6334" name="Oval 25">
                <a:extLst>
                  <a:ext uri="{FF2B5EF4-FFF2-40B4-BE49-F238E27FC236}">
                    <a16:creationId xmlns:a16="http://schemas.microsoft.com/office/drawing/2014/main" id="{E8788968-F529-4793-988C-F54D3C97320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6335" name="Oval 26">
                <a:extLst>
                  <a:ext uri="{FF2B5EF4-FFF2-40B4-BE49-F238E27FC236}">
                    <a16:creationId xmlns:a16="http://schemas.microsoft.com/office/drawing/2014/main" id="{B4612239-0787-4D1D-A39E-ED23DF59BF1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6330" name="Text Box 27">
              <a:extLst>
                <a:ext uri="{FF2B5EF4-FFF2-40B4-BE49-F238E27FC236}">
                  <a16:creationId xmlns:a16="http://schemas.microsoft.com/office/drawing/2014/main" id="{F4B8FCE6-384E-4D09-852F-6281FE9438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4180" cy="327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ko-KR" altLang="en-US"/>
                <a:t>현장의 목소리 </a:t>
              </a:r>
              <a:r>
                <a:rPr lang="en-US" altLang="ko-KR"/>
                <a:t>Summary</a:t>
              </a: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template04_2">
            <a:extLst>
              <a:ext uri="{FF2B5EF4-FFF2-40B4-BE49-F238E27FC236}">
                <a16:creationId xmlns:a16="http://schemas.microsoft.com/office/drawing/2014/main" id="{BB2912EF-0F3A-4E18-B21D-5C186ABA6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Picture 3" descr="template04_2">
            <a:extLst>
              <a:ext uri="{FF2B5EF4-FFF2-40B4-BE49-F238E27FC236}">
                <a16:creationId xmlns:a16="http://schemas.microsoft.com/office/drawing/2014/main" id="{BDF621EA-6A75-4841-B241-7F05CDE84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348" name="Group 4">
            <a:extLst>
              <a:ext uri="{FF2B5EF4-FFF2-40B4-BE49-F238E27FC236}">
                <a16:creationId xmlns:a16="http://schemas.microsoft.com/office/drawing/2014/main" id="{4E849BFE-1BD7-4312-8038-480D44713C66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57363" name="Text Box 5">
              <a:extLst>
                <a:ext uri="{FF2B5EF4-FFF2-40B4-BE49-F238E27FC236}">
                  <a16:creationId xmlns:a16="http://schemas.microsoft.com/office/drawing/2014/main" id="{A2246622-2117-4E67-8991-D0BD862128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57364" name="Line 6">
              <a:extLst>
                <a:ext uri="{FF2B5EF4-FFF2-40B4-BE49-F238E27FC236}">
                  <a16:creationId xmlns:a16="http://schemas.microsoft.com/office/drawing/2014/main" id="{3410271E-7B12-4996-A9A4-F2271CA62F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57349" name="Rectangle 7">
            <a:extLst>
              <a:ext uri="{FF2B5EF4-FFF2-40B4-BE49-F238E27FC236}">
                <a16:creationId xmlns:a16="http://schemas.microsoft.com/office/drawing/2014/main" id="{8110FE7A-53D6-4A3D-AB44-7209988C1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5" y="1989138"/>
            <a:ext cx="6840537" cy="3960812"/>
          </a:xfrm>
          <a:prstGeom prst="rect">
            <a:avLst/>
          </a:prstGeom>
          <a:solidFill>
            <a:schemeClr val="bg1">
              <a:alpha val="4901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0"/>
              </a:spcBef>
              <a:buFontTx/>
              <a:buNone/>
            </a:pPr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7350" name="Group 11">
            <a:extLst>
              <a:ext uri="{FF2B5EF4-FFF2-40B4-BE49-F238E27FC236}">
                <a16:creationId xmlns:a16="http://schemas.microsoft.com/office/drawing/2014/main" id="{7866F9FE-326F-4FA9-B8F5-518356535D82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57355" name="Line 12">
              <a:extLst>
                <a:ext uri="{FF2B5EF4-FFF2-40B4-BE49-F238E27FC236}">
                  <a16:creationId xmlns:a16="http://schemas.microsoft.com/office/drawing/2014/main" id="{960E9B09-55B1-4349-8E00-33EC7D503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DDDDDD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57356" name="Group 13">
              <a:extLst>
                <a:ext uri="{FF2B5EF4-FFF2-40B4-BE49-F238E27FC236}">
                  <a16:creationId xmlns:a16="http://schemas.microsoft.com/office/drawing/2014/main" id="{649C2A92-CBC5-482D-90C6-076A4AC7E6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57358" name="Oval 14">
                <a:extLst>
                  <a:ext uri="{FF2B5EF4-FFF2-40B4-BE49-F238E27FC236}">
                    <a16:creationId xmlns:a16="http://schemas.microsoft.com/office/drawing/2014/main" id="{DB5C5870-4D2D-46C2-A7E0-6CBDC8DE038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7359" name="Oval 15">
                <a:extLst>
                  <a:ext uri="{FF2B5EF4-FFF2-40B4-BE49-F238E27FC236}">
                    <a16:creationId xmlns:a16="http://schemas.microsoft.com/office/drawing/2014/main" id="{F981BA37-7736-416A-9772-5F30E5E915B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7360" name="Oval 16">
                <a:extLst>
                  <a:ext uri="{FF2B5EF4-FFF2-40B4-BE49-F238E27FC236}">
                    <a16:creationId xmlns:a16="http://schemas.microsoft.com/office/drawing/2014/main" id="{428BCF6F-0808-447A-A459-8E50AB4D9F9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7361" name="Oval 17">
                <a:extLst>
                  <a:ext uri="{FF2B5EF4-FFF2-40B4-BE49-F238E27FC236}">
                    <a16:creationId xmlns:a16="http://schemas.microsoft.com/office/drawing/2014/main" id="{67CEE847-3377-4177-92A2-250410E1D09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7362" name="Oval 18">
                <a:extLst>
                  <a:ext uri="{FF2B5EF4-FFF2-40B4-BE49-F238E27FC236}">
                    <a16:creationId xmlns:a16="http://schemas.microsoft.com/office/drawing/2014/main" id="{162BD88A-8B44-4720-93F2-90DE154D1B5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7357" name="Text Box 19">
              <a:extLst>
                <a:ext uri="{FF2B5EF4-FFF2-40B4-BE49-F238E27FC236}">
                  <a16:creationId xmlns:a16="http://schemas.microsoft.com/office/drawing/2014/main" id="{62B5924A-1F31-4CC2-A074-13F5B08F85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4180" cy="327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ko-KR" altLang="en-US"/>
                <a:t>현장의 목소리 </a:t>
              </a:r>
              <a:r>
                <a:rPr lang="en-US" altLang="ko-KR"/>
                <a:t>Summary</a:t>
              </a:r>
            </a:p>
          </p:txBody>
        </p:sp>
      </p:grpSp>
      <p:grpSp>
        <p:nvGrpSpPr>
          <p:cNvPr id="57351" name="Group 22">
            <a:extLst>
              <a:ext uri="{FF2B5EF4-FFF2-40B4-BE49-F238E27FC236}">
                <a16:creationId xmlns:a16="http://schemas.microsoft.com/office/drawing/2014/main" id="{5BB01624-8E50-40C6-9C2E-3D3359CF8653}"/>
              </a:ext>
            </a:extLst>
          </p:cNvPr>
          <p:cNvGrpSpPr>
            <a:grpSpLocks/>
          </p:cNvGrpSpPr>
          <p:nvPr/>
        </p:nvGrpSpPr>
        <p:grpSpPr bwMode="auto">
          <a:xfrm>
            <a:off x="1547815" y="1196977"/>
            <a:ext cx="2232025" cy="574675"/>
            <a:chOff x="975" y="754"/>
            <a:chExt cx="1406" cy="362"/>
          </a:xfrm>
        </p:grpSpPr>
        <p:sp>
          <p:nvSpPr>
            <p:cNvPr id="57353" name="AutoShape 20">
              <a:extLst>
                <a:ext uri="{FF2B5EF4-FFF2-40B4-BE49-F238E27FC236}">
                  <a16:creationId xmlns:a16="http://schemas.microsoft.com/office/drawing/2014/main" id="{B9D44764-36C1-4D69-AE61-4ED5E9ADF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" y="754"/>
              <a:ext cx="1406" cy="362"/>
            </a:xfrm>
            <a:prstGeom prst="roundRect">
              <a:avLst>
                <a:gd name="adj" fmla="val 8676"/>
              </a:avLst>
            </a:prstGeom>
            <a:gradFill rotWithShape="1">
              <a:gsLst>
                <a:gs pos="0">
                  <a:srgbClr val="FFCC00"/>
                </a:gs>
                <a:gs pos="100000">
                  <a:srgbClr val="FFF7D7"/>
                </a:gs>
              </a:gsLst>
              <a:lin ang="5400000" scaled="1"/>
            </a:gradFill>
            <a:ln w="12700" algn="ctr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lIns="87313" tIns="44450" rIns="87313" bIns="44450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54" name="Text Box 21">
              <a:extLst>
                <a:ext uri="{FF2B5EF4-FFF2-40B4-BE49-F238E27FC236}">
                  <a16:creationId xmlns:a16="http://schemas.microsoft.com/office/drawing/2014/main" id="{4A3CEE69-B730-42B3-867B-0BA943FEFE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6" y="799"/>
              <a:ext cx="104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2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HRD </a:t>
              </a:r>
              <a:r>
                <a:rPr lang="ko-KR" altLang="en-US" sz="2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담당자</a:t>
              </a:r>
            </a:p>
          </p:txBody>
        </p:sp>
      </p:grpSp>
      <p:sp>
        <p:nvSpPr>
          <p:cNvPr id="57352" name="Rectangle 23">
            <a:extLst>
              <a:ext uri="{FF2B5EF4-FFF2-40B4-BE49-F238E27FC236}">
                <a16:creationId xmlns:a16="http://schemas.microsoft.com/office/drawing/2014/main" id="{C2D5701B-41C7-4AE9-BF0B-4F99B7B2D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2060575"/>
            <a:ext cx="4572000" cy="366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ㆍ경영성과 기여도 제시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ㆍ경영전략과 연계한 교육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ㆍ관리자역할 인프라 구축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ㆍ컨설턴트 역할 수행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ㆍ조직의 학습문화 정착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ㆍ이해관계자 기대사항 반영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ㆍ동기부여를 위한 교육제도 강화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ㆍ유용한 데이터 생산 및 활용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ㆍ교육기회의 공평성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template04_2">
            <a:extLst>
              <a:ext uri="{FF2B5EF4-FFF2-40B4-BE49-F238E27FC236}">
                <a16:creationId xmlns:a16="http://schemas.microsoft.com/office/drawing/2014/main" id="{C6BCB6BD-4451-40A4-9748-30BD7F709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3" descr="template04_2">
            <a:extLst>
              <a:ext uri="{FF2B5EF4-FFF2-40B4-BE49-F238E27FC236}">
                <a16:creationId xmlns:a16="http://schemas.microsoft.com/office/drawing/2014/main" id="{82F1A652-AE55-434F-B278-5285D5B58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8372" name="Group 4">
            <a:extLst>
              <a:ext uri="{FF2B5EF4-FFF2-40B4-BE49-F238E27FC236}">
                <a16:creationId xmlns:a16="http://schemas.microsoft.com/office/drawing/2014/main" id="{FA4F0428-CC0B-47FB-A1F9-63C164A8C42B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58387" name="Text Box 5">
              <a:extLst>
                <a:ext uri="{FF2B5EF4-FFF2-40B4-BE49-F238E27FC236}">
                  <a16:creationId xmlns:a16="http://schemas.microsoft.com/office/drawing/2014/main" id="{3E07A4E9-0001-46F9-99E8-E1ACB17956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58388" name="Line 6">
              <a:extLst>
                <a:ext uri="{FF2B5EF4-FFF2-40B4-BE49-F238E27FC236}">
                  <a16:creationId xmlns:a16="http://schemas.microsoft.com/office/drawing/2014/main" id="{2B2233AD-2C92-4087-BBF4-CD0BE5D1E1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58373" name="Rectangle 7">
            <a:extLst>
              <a:ext uri="{FF2B5EF4-FFF2-40B4-BE49-F238E27FC236}">
                <a16:creationId xmlns:a16="http://schemas.microsoft.com/office/drawing/2014/main" id="{1BCEA2F2-BCA8-4523-AE2E-D87B0FFCE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2060575"/>
            <a:ext cx="6840538" cy="3240088"/>
          </a:xfrm>
          <a:prstGeom prst="rect">
            <a:avLst/>
          </a:prstGeom>
          <a:solidFill>
            <a:schemeClr val="bg1">
              <a:alpha val="4901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0"/>
              </a:spcBef>
              <a:buFontTx/>
              <a:buNone/>
            </a:pPr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8374" name="Group 8">
            <a:extLst>
              <a:ext uri="{FF2B5EF4-FFF2-40B4-BE49-F238E27FC236}">
                <a16:creationId xmlns:a16="http://schemas.microsoft.com/office/drawing/2014/main" id="{30CC0507-323F-4AA2-AF11-C0FE9D3F027C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58379" name="Line 9">
              <a:extLst>
                <a:ext uri="{FF2B5EF4-FFF2-40B4-BE49-F238E27FC236}">
                  <a16:creationId xmlns:a16="http://schemas.microsoft.com/office/drawing/2014/main" id="{58445E0E-2E07-4BB7-B4FB-514D3E83B7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DDDDDD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58380" name="Group 10">
              <a:extLst>
                <a:ext uri="{FF2B5EF4-FFF2-40B4-BE49-F238E27FC236}">
                  <a16:creationId xmlns:a16="http://schemas.microsoft.com/office/drawing/2014/main" id="{48967498-9221-4F40-8FFD-4D5D2658F1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58382" name="Oval 11">
                <a:extLst>
                  <a:ext uri="{FF2B5EF4-FFF2-40B4-BE49-F238E27FC236}">
                    <a16:creationId xmlns:a16="http://schemas.microsoft.com/office/drawing/2014/main" id="{4291219A-2EF9-43E9-8C1E-95E39EEBE2C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8383" name="Oval 12">
                <a:extLst>
                  <a:ext uri="{FF2B5EF4-FFF2-40B4-BE49-F238E27FC236}">
                    <a16:creationId xmlns:a16="http://schemas.microsoft.com/office/drawing/2014/main" id="{DDE45204-0B11-46C9-B385-7BBD6579795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8384" name="Oval 13">
                <a:extLst>
                  <a:ext uri="{FF2B5EF4-FFF2-40B4-BE49-F238E27FC236}">
                    <a16:creationId xmlns:a16="http://schemas.microsoft.com/office/drawing/2014/main" id="{2E750CC2-6716-4DF9-BCC6-7B7B79E83FD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8385" name="Oval 14">
                <a:extLst>
                  <a:ext uri="{FF2B5EF4-FFF2-40B4-BE49-F238E27FC236}">
                    <a16:creationId xmlns:a16="http://schemas.microsoft.com/office/drawing/2014/main" id="{961B6D13-46FD-40A1-BEC0-8F54B4F860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8386" name="Oval 15">
                <a:extLst>
                  <a:ext uri="{FF2B5EF4-FFF2-40B4-BE49-F238E27FC236}">
                    <a16:creationId xmlns:a16="http://schemas.microsoft.com/office/drawing/2014/main" id="{D342D9E2-01B1-46AB-8705-FDF00BE8176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8381" name="Text Box 16">
              <a:extLst>
                <a:ext uri="{FF2B5EF4-FFF2-40B4-BE49-F238E27FC236}">
                  <a16:creationId xmlns:a16="http://schemas.microsoft.com/office/drawing/2014/main" id="{C9919D00-6B7C-4EBF-9EAE-6D678B4DAB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4180" cy="327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ko-KR" altLang="en-US"/>
                <a:t>현장의 목소리 </a:t>
              </a:r>
              <a:r>
                <a:rPr lang="en-US" altLang="ko-KR"/>
                <a:t>Summary</a:t>
              </a:r>
            </a:p>
          </p:txBody>
        </p:sp>
      </p:grpSp>
      <p:grpSp>
        <p:nvGrpSpPr>
          <p:cNvPr id="58375" name="Group 23">
            <a:extLst>
              <a:ext uri="{FF2B5EF4-FFF2-40B4-BE49-F238E27FC236}">
                <a16:creationId xmlns:a16="http://schemas.microsoft.com/office/drawing/2014/main" id="{6EE86681-A0C7-4053-AF4C-F7E1B7C11345}"/>
              </a:ext>
            </a:extLst>
          </p:cNvPr>
          <p:cNvGrpSpPr>
            <a:grpSpLocks/>
          </p:cNvGrpSpPr>
          <p:nvPr/>
        </p:nvGrpSpPr>
        <p:grpSpPr bwMode="auto">
          <a:xfrm>
            <a:off x="1476377" y="1268413"/>
            <a:ext cx="2232025" cy="576262"/>
            <a:chOff x="930" y="754"/>
            <a:chExt cx="1406" cy="363"/>
          </a:xfrm>
        </p:grpSpPr>
        <p:sp>
          <p:nvSpPr>
            <p:cNvPr id="58377" name="AutoShape 21">
              <a:extLst>
                <a:ext uri="{FF2B5EF4-FFF2-40B4-BE49-F238E27FC236}">
                  <a16:creationId xmlns:a16="http://schemas.microsoft.com/office/drawing/2014/main" id="{850FC67C-AD40-4D82-BFEC-1280B4CDE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754"/>
              <a:ext cx="1406" cy="363"/>
            </a:xfrm>
            <a:prstGeom prst="roundRect">
              <a:avLst>
                <a:gd name="adj" fmla="val 8676"/>
              </a:avLst>
            </a:prstGeom>
            <a:gradFill rotWithShape="1">
              <a:gsLst>
                <a:gs pos="0">
                  <a:srgbClr val="00CCFF"/>
                </a:gs>
                <a:gs pos="100000">
                  <a:srgbClr val="D7F7FF"/>
                </a:gs>
              </a:gsLst>
              <a:lin ang="5400000" scaled="1"/>
            </a:gradFill>
            <a:ln w="12700" algn="ctr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lIns="87313" tIns="44450" rIns="87313" bIns="44450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378" name="Text Box 22">
              <a:extLst>
                <a:ext uri="{FF2B5EF4-FFF2-40B4-BE49-F238E27FC236}">
                  <a16:creationId xmlns:a16="http://schemas.microsoft.com/office/drawing/2014/main" id="{F5463091-63E1-4BA5-88D4-6AEF9EBB8C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799"/>
              <a:ext cx="104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ko-KR" altLang="en-US" sz="2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인사 담당자</a:t>
              </a:r>
            </a:p>
          </p:txBody>
        </p:sp>
      </p:grpSp>
      <p:sp>
        <p:nvSpPr>
          <p:cNvPr id="58376" name="Rectangle 24">
            <a:extLst>
              <a:ext uri="{FF2B5EF4-FFF2-40B4-BE49-F238E27FC236}">
                <a16:creationId xmlns:a16="http://schemas.microsoft.com/office/drawing/2014/main" id="{C3CB1DF6-612D-4E6B-8D18-9BE106156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2276475"/>
            <a:ext cx="45720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ㆍ교육후 인사연계 강화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ㆍ능력에 따른 적재적소 인재배치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HRD</a:t>
            </a:r>
            <a:r>
              <a:rPr lang="ko-KR" alt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HRM </a:t>
            </a:r>
            <a:r>
              <a:rPr lang="ko-KR" alt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연계강화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ㆍ경력개발에 대한 로드맵 제시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ㆍ관리보다는 지원역할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HRD </a:t>
            </a:r>
            <a:r>
              <a:rPr lang="ko-KR" alt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 인사에 활용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template04_2">
            <a:extLst>
              <a:ext uri="{FF2B5EF4-FFF2-40B4-BE49-F238E27FC236}">
                <a16:creationId xmlns:a16="http://schemas.microsoft.com/office/drawing/2014/main" id="{4F4D26B2-941B-4BFC-8DD6-0C81B2C30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3" descr="template04_2">
            <a:extLst>
              <a:ext uri="{FF2B5EF4-FFF2-40B4-BE49-F238E27FC236}">
                <a16:creationId xmlns:a16="http://schemas.microsoft.com/office/drawing/2014/main" id="{B6C1903B-8795-4115-81F3-4F25E3EF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9396" name="Group 4">
            <a:extLst>
              <a:ext uri="{FF2B5EF4-FFF2-40B4-BE49-F238E27FC236}">
                <a16:creationId xmlns:a16="http://schemas.microsoft.com/office/drawing/2014/main" id="{B80DB93B-03D5-4ABC-BD21-5ADE35352FF5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59411" name="Text Box 5">
              <a:extLst>
                <a:ext uri="{FF2B5EF4-FFF2-40B4-BE49-F238E27FC236}">
                  <a16:creationId xmlns:a16="http://schemas.microsoft.com/office/drawing/2014/main" id="{993ECE29-3807-46C6-A5F5-D6F98EDF83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59412" name="Line 6">
              <a:extLst>
                <a:ext uri="{FF2B5EF4-FFF2-40B4-BE49-F238E27FC236}">
                  <a16:creationId xmlns:a16="http://schemas.microsoft.com/office/drawing/2014/main" id="{459479C7-1BD0-4372-AE4F-6966CA8436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59397" name="Rectangle 7">
            <a:extLst>
              <a:ext uri="{FF2B5EF4-FFF2-40B4-BE49-F238E27FC236}">
                <a16:creationId xmlns:a16="http://schemas.microsoft.com/office/drawing/2014/main" id="{74D486D7-2457-4292-A5B6-FDF9E912E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2133602"/>
            <a:ext cx="6840538" cy="2519363"/>
          </a:xfrm>
          <a:prstGeom prst="rect">
            <a:avLst/>
          </a:prstGeom>
          <a:solidFill>
            <a:schemeClr val="bg1">
              <a:alpha val="4901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0"/>
              </a:spcBef>
              <a:buFontTx/>
              <a:buNone/>
            </a:pPr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9398" name="Group 8">
            <a:extLst>
              <a:ext uri="{FF2B5EF4-FFF2-40B4-BE49-F238E27FC236}">
                <a16:creationId xmlns:a16="http://schemas.microsoft.com/office/drawing/2014/main" id="{38FB2526-360E-4CE0-8134-02D545724713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59403" name="Line 9">
              <a:extLst>
                <a:ext uri="{FF2B5EF4-FFF2-40B4-BE49-F238E27FC236}">
                  <a16:creationId xmlns:a16="http://schemas.microsoft.com/office/drawing/2014/main" id="{F824EC57-B83B-4204-BE6A-DE81DCA99C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DDDDDD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59404" name="Group 10">
              <a:extLst>
                <a:ext uri="{FF2B5EF4-FFF2-40B4-BE49-F238E27FC236}">
                  <a16:creationId xmlns:a16="http://schemas.microsoft.com/office/drawing/2014/main" id="{EA002BDA-CBD8-4F4A-906D-7BB4DB6B8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59406" name="Oval 11">
                <a:extLst>
                  <a:ext uri="{FF2B5EF4-FFF2-40B4-BE49-F238E27FC236}">
                    <a16:creationId xmlns:a16="http://schemas.microsoft.com/office/drawing/2014/main" id="{8A6901AC-A267-468C-B874-D51352BC716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9407" name="Oval 12">
                <a:extLst>
                  <a:ext uri="{FF2B5EF4-FFF2-40B4-BE49-F238E27FC236}">
                    <a16:creationId xmlns:a16="http://schemas.microsoft.com/office/drawing/2014/main" id="{C08DB596-C901-453E-8EF0-F4572724948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9408" name="Oval 13">
                <a:extLst>
                  <a:ext uri="{FF2B5EF4-FFF2-40B4-BE49-F238E27FC236}">
                    <a16:creationId xmlns:a16="http://schemas.microsoft.com/office/drawing/2014/main" id="{0E1FE5B3-20A3-424B-AA96-4087D3FF704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9409" name="Oval 14">
                <a:extLst>
                  <a:ext uri="{FF2B5EF4-FFF2-40B4-BE49-F238E27FC236}">
                    <a16:creationId xmlns:a16="http://schemas.microsoft.com/office/drawing/2014/main" id="{FDA7AF9B-A12C-45FF-9111-86D33E12D87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9410" name="Oval 15">
                <a:extLst>
                  <a:ext uri="{FF2B5EF4-FFF2-40B4-BE49-F238E27FC236}">
                    <a16:creationId xmlns:a16="http://schemas.microsoft.com/office/drawing/2014/main" id="{410D5C06-9BA9-47C9-ACE0-27A6D4A9E30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9405" name="Text Box 16">
              <a:extLst>
                <a:ext uri="{FF2B5EF4-FFF2-40B4-BE49-F238E27FC236}">
                  <a16:creationId xmlns:a16="http://schemas.microsoft.com/office/drawing/2014/main" id="{AF23288D-E5C0-45DA-B5B0-3FBB02CE74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4180" cy="327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ko-KR" altLang="en-US"/>
                <a:t>현장의 목소리 </a:t>
              </a:r>
              <a:r>
                <a:rPr lang="en-US" altLang="ko-KR"/>
                <a:t>Summary</a:t>
              </a:r>
            </a:p>
          </p:txBody>
        </p:sp>
      </p:grpSp>
      <p:grpSp>
        <p:nvGrpSpPr>
          <p:cNvPr id="59399" name="Group 21">
            <a:extLst>
              <a:ext uri="{FF2B5EF4-FFF2-40B4-BE49-F238E27FC236}">
                <a16:creationId xmlns:a16="http://schemas.microsoft.com/office/drawing/2014/main" id="{9E82B256-24F4-474A-A9F9-836EAF850764}"/>
              </a:ext>
            </a:extLst>
          </p:cNvPr>
          <p:cNvGrpSpPr>
            <a:grpSpLocks/>
          </p:cNvGrpSpPr>
          <p:nvPr/>
        </p:nvGrpSpPr>
        <p:grpSpPr bwMode="auto">
          <a:xfrm>
            <a:off x="1619252" y="1341438"/>
            <a:ext cx="2232025" cy="576262"/>
            <a:chOff x="1020" y="300"/>
            <a:chExt cx="1406" cy="363"/>
          </a:xfrm>
        </p:grpSpPr>
        <p:sp>
          <p:nvSpPr>
            <p:cNvPr id="59401" name="AutoShape 22">
              <a:extLst>
                <a:ext uri="{FF2B5EF4-FFF2-40B4-BE49-F238E27FC236}">
                  <a16:creationId xmlns:a16="http://schemas.microsoft.com/office/drawing/2014/main" id="{5E9DEB74-23D6-401C-9392-41094C041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300"/>
              <a:ext cx="1406" cy="363"/>
            </a:xfrm>
            <a:prstGeom prst="roundRect">
              <a:avLst>
                <a:gd name="adj" fmla="val 8676"/>
              </a:avLst>
            </a:prstGeom>
            <a:gradFill rotWithShape="1">
              <a:gsLst>
                <a:gs pos="0">
                  <a:srgbClr val="FF9999"/>
                </a:gs>
                <a:gs pos="100000">
                  <a:srgbClr val="FFEFEF"/>
                </a:gs>
              </a:gsLst>
              <a:lin ang="5400000" scaled="1"/>
            </a:gradFill>
            <a:ln w="12700" algn="ctr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lIns="87313" tIns="44450" rIns="87313" bIns="44450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402" name="Text Box 23">
              <a:extLst>
                <a:ext uri="{FF2B5EF4-FFF2-40B4-BE49-F238E27FC236}">
                  <a16:creationId xmlns:a16="http://schemas.microsoft.com/office/drawing/2014/main" id="{A512D0B9-4966-4458-BB61-6A609A93D0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2" y="346"/>
              <a:ext cx="104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ko-KR" altLang="en-US" sz="2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직원</a:t>
              </a:r>
            </a:p>
          </p:txBody>
        </p:sp>
      </p:grpSp>
      <p:sp>
        <p:nvSpPr>
          <p:cNvPr id="59400" name="Rectangle 24">
            <a:extLst>
              <a:ext uri="{FF2B5EF4-FFF2-40B4-BE49-F238E27FC236}">
                <a16:creationId xmlns:a16="http://schemas.microsoft.com/office/drawing/2014/main" id="{E0122F7A-E088-4D17-9472-D2BD56F45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2349502"/>
            <a:ext cx="45720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ㆍ학습 후 현업적용 필요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ㆍ조직목표와 연계하여 능력개발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ㆍ자기능력개발 강화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ㆍ역량개발에 대한 마인드 전환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template04_2">
            <a:extLst>
              <a:ext uri="{FF2B5EF4-FFF2-40B4-BE49-F238E27FC236}">
                <a16:creationId xmlns:a16="http://schemas.microsoft.com/office/drawing/2014/main" id="{D6946508-9D96-46F3-AE20-CA1AA7442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Picture 3" descr="template04_2">
            <a:extLst>
              <a:ext uri="{FF2B5EF4-FFF2-40B4-BE49-F238E27FC236}">
                <a16:creationId xmlns:a16="http://schemas.microsoft.com/office/drawing/2014/main" id="{A7D65AAF-F8E5-4397-BB99-0B37E2A24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0420" name="Group 4">
            <a:extLst>
              <a:ext uri="{FF2B5EF4-FFF2-40B4-BE49-F238E27FC236}">
                <a16:creationId xmlns:a16="http://schemas.microsoft.com/office/drawing/2014/main" id="{93711C03-61B2-49E6-8F35-40BE10E8E1EF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60435" name="Text Box 5">
              <a:extLst>
                <a:ext uri="{FF2B5EF4-FFF2-40B4-BE49-F238E27FC236}">
                  <a16:creationId xmlns:a16="http://schemas.microsoft.com/office/drawing/2014/main" id="{E6B6EE6F-65EE-439B-9179-5CC4F15E64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60436" name="Line 6">
              <a:extLst>
                <a:ext uri="{FF2B5EF4-FFF2-40B4-BE49-F238E27FC236}">
                  <a16:creationId xmlns:a16="http://schemas.microsoft.com/office/drawing/2014/main" id="{BAFC66B1-785C-4C9E-8C98-E952AE8878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60421" name="Group 16">
            <a:extLst>
              <a:ext uri="{FF2B5EF4-FFF2-40B4-BE49-F238E27FC236}">
                <a16:creationId xmlns:a16="http://schemas.microsoft.com/office/drawing/2014/main" id="{6F731ACC-EFE4-4FB0-A423-5A80ED8007E4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60427" name="Line 17">
              <a:extLst>
                <a:ext uri="{FF2B5EF4-FFF2-40B4-BE49-F238E27FC236}">
                  <a16:creationId xmlns:a16="http://schemas.microsoft.com/office/drawing/2014/main" id="{A5411632-071B-4213-B370-D2BC6F9A56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DDDDDD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60428" name="Group 18">
              <a:extLst>
                <a:ext uri="{FF2B5EF4-FFF2-40B4-BE49-F238E27FC236}">
                  <a16:creationId xmlns:a16="http://schemas.microsoft.com/office/drawing/2014/main" id="{BBCB7F70-375A-465A-AFCB-5E670FF297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60430" name="Oval 19">
                <a:extLst>
                  <a:ext uri="{FF2B5EF4-FFF2-40B4-BE49-F238E27FC236}">
                    <a16:creationId xmlns:a16="http://schemas.microsoft.com/office/drawing/2014/main" id="{DBDB083F-8D88-440D-9EE6-BB258A1C40B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431" name="Oval 20">
                <a:extLst>
                  <a:ext uri="{FF2B5EF4-FFF2-40B4-BE49-F238E27FC236}">
                    <a16:creationId xmlns:a16="http://schemas.microsoft.com/office/drawing/2014/main" id="{00A0F0F0-F340-4679-9245-DDF55D3210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432" name="Oval 21">
                <a:extLst>
                  <a:ext uri="{FF2B5EF4-FFF2-40B4-BE49-F238E27FC236}">
                    <a16:creationId xmlns:a16="http://schemas.microsoft.com/office/drawing/2014/main" id="{F97C52FD-DBD3-481E-8235-A1F048CCBD1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433" name="Oval 22">
                <a:extLst>
                  <a:ext uri="{FF2B5EF4-FFF2-40B4-BE49-F238E27FC236}">
                    <a16:creationId xmlns:a16="http://schemas.microsoft.com/office/drawing/2014/main" id="{813ADA78-30AD-44DE-B2A4-DBD966D8362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434" name="Oval 23">
                <a:extLst>
                  <a:ext uri="{FF2B5EF4-FFF2-40B4-BE49-F238E27FC236}">
                    <a16:creationId xmlns:a16="http://schemas.microsoft.com/office/drawing/2014/main" id="{DD4A2940-4F09-48B2-A4EE-3C65CFB039A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0429" name="Text Box 24">
              <a:extLst>
                <a:ext uri="{FF2B5EF4-FFF2-40B4-BE49-F238E27FC236}">
                  <a16:creationId xmlns:a16="http://schemas.microsoft.com/office/drawing/2014/main" id="{C6E02D40-DC1F-40D3-8582-00E3B02237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4180" cy="327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ko-KR" altLang="en-US"/>
                <a:t>현장의 목소리 </a:t>
              </a:r>
              <a:r>
                <a:rPr lang="en-US" altLang="ko-KR"/>
                <a:t>Summary</a:t>
              </a:r>
            </a:p>
          </p:txBody>
        </p:sp>
      </p:grpSp>
      <p:grpSp>
        <p:nvGrpSpPr>
          <p:cNvPr id="60422" name="Group 26">
            <a:extLst>
              <a:ext uri="{FF2B5EF4-FFF2-40B4-BE49-F238E27FC236}">
                <a16:creationId xmlns:a16="http://schemas.microsoft.com/office/drawing/2014/main" id="{DEF57B1D-B816-48CF-92E2-4E5A0A5F32A5}"/>
              </a:ext>
            </a:extLst>
          </p:cNvPr>
          <p:cNvGrpSpPr>
            <a:grpSpLocks/>
          </p:cNvGrpSpPr>
          <p:nvPr/>
        </p:nvGrpSpPr>
        <p:grpSpPr bwMode="auto">
          <a:xfrm>
            <a:off x="1619250" y="1125540"/>
            <a:ext cx="4344988" cy="585787"/>
            <a:chOff x="1020" y="890"/>
            <a:chExt cx="2737" cy="369"/>
          </a:xfrm>
        </p:grpSpPr>
        <p:sp>
          <p:nvSpPr>
            <p:cNvPr id="60425" name="Freeform 25">
              <a:extLst>
                <a:ext uri="{FF2B5EF4-FFF2-40B4-BE49-F238E27FC236}">
                  <a16:creationId xmlns:a16="http://schemas.microsoft.com/office/drawing/2014/main" id="{9123D8B9-404E-4E19-8A79-43A8D1D67D72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1020" y="890"/>
              <a:ext cx="2737" cy="369"/>
            </a:xfrm>
            <a:custGeom>
              <a:avLst/>
              <a:gdLst>
                <a:gd name="T0" fmla="*/ 0 w 2737"/>
                <a:gd name="T1" fmla="*/ 0 h 525"/>
                <a:gd name="T2" fmla="*/ 241 w 2737"/>
                <a:gd name="T3" fmla="*/ 258 h 525"/>
                <a:gd name="T4" fmla="*/ 2737 w 2737"/>
                <a:gd name="T5" fmla="*/ 259 h 525"/>
                <a:gd name="T6" fmla="*/ 2737 w 2737"/>
                <a:gd name="T7" fmla="*/ 1 h 525"/>
                <a:gd name="T8" fmla="*/ 0 w 2737"/>
                <a:gd name="T9" fmla="*/ 0 h 5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37"/>
                <a:gd name="T16" fmla="*/ 0 h 525"/>
                <a:gd name="T17" fmla="*/ 2737 w 2737"/>
                <a:gd name="T18" fmla="*/ 525 h 5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37" h="525">
                  <a:moveTo>
                    <a:pt x="0" y="0"/>
                  </a:moveTo>
                  <a:lnTo>
                    <a:pt x="241" y="522"/>
                  </a:lnTo>
                  <a:lnTo>
                    <a:pt x="2737" y="525"/>
                  </a:lnTo>
                  <a:lnTo>
                    <a:pt x="2737" y="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33">
                    <a:alpha val="79999"/>
                  </a:srgbClr>
                </a:gs>
                <a:gs pos="100000">
                  <a:srgbClr val="FFFF66">
                    <a:alpha val="79999"/>
                  </a:srgbClr>
                </a:gs>
              </a:gsLst>
              <a:lin ang="2700000" scaled="1"/>
            </a:gradFill>
            <a:ln w="9525"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60426" name="Text Box 10">
              <a:extLst>
                <a:ext uri="{FF2B5EF4-FFF2-40B4-BE49-F238E27FC236}">
                  <a16:creationId xmlns:a16="http://schemas.microsoft.com/office/drawing/2014/main" id="{6EDABE20-01A3-4D13-A9F9-D39E293EA1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7" y="935"/>
              <a:ext cx="222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ko-KR" altLang="en-US" sz="2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이해관계자별 역할 부족 사유</a:t>
              </a:r>
            </a:p>
          </p:txBody>
        </p:sp>
      </p:grpSp>
      <p:sp>
        <p:nvSpPr>
          <p:cNvPr id="60423" name="Rectangle 27">
            <a:extLst>
              <a:ext uri="{FF2B5EF4-FFF2-40B4-BE49-F238E27FC236}">
                <a16:creationId xmlns:a16="http://schemas.microsoft.com/office/drawing/2014/main" id="{E7545892-9295-4F4B-898F-11EF4FEA8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1989138"/>
            <a:ext cx="6840538" cy="3816350"/>
          </a:xfrm>
          <a:prstGeom prst="rect">
            <a:avLst/>
          </a:prstGeom>
          <a:solidFill>
            <a:srgbClr val="FFFF00">
              <a:alpha val="4901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0"/>
              </a:spcBef>
              <a:buFontTx/>
              <a:buNone/>
            </a:pPr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24" name="Rectangle 28">
            <a:extLst>
              <a:ext uri="{FF2B5EF4-FFF2-40B4-BE49-F238E27FC236}">
                <a16:creationId xmlns:a16="http://schemas.microsoft.com/office/drawing/2014/main" id="{E3421CC1-F6D2-440E-885E-F1C4B1F36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990725"/>
            <a:ext cx="4095750" cy="366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ㆍ각 이해관계자별 역할 인식 부족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ㆍ교육에 대한 관심 부족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ㆍ제도 및 인프라 부족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ㆍ교육과 업무의 분리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ㆍ교육의 단기적인 효과 기대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HRD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공감대 부족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ㆍ이해관계자 기대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역할반영 미흡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ㆍ인사와 교육의 연계성 부족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ㆍ경영층의 단기적인 성과 기대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template04_2">
            <a:extLst>
              <a:ext uri="{FF2B5EF4-FFF2-40B4-BE49-F238E27FC236}">
                <a16:creationId xmlns:a16="http://schemas.microsoft.com/office/drawing/2014/main" id="{7257BB92-0B8E-48B2-98C9-144AD0154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 descr="template04_2">
            <a:extLst>
              <a:ext uri="{FF2B5EF4-FFF2-40B4-BE49-F238E27FC236}">
                <a16:creationId xmlns:a16="http://schemas.microsoft.com/office/drawing/2014/main" id="{DA37EE31-CEE4-40DD-8400-5F2EE3AE1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44" name="Group 4">
            <a:extLst>
              <a:ext uri="{FF2B5EF4-FFF2-40B4-BE49-F238E27FC236}">
                <a16:creationId xmlns:a16="http://schemas.microsoft.com/office/drawing/2014/main" id="{47E52404-94CA-4D0C-9CF8-7EFD4197188F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61456" name="Text Box 5">
              <a:extLst>
                <a:ext uri="{FF2B5EF4-FFF2-40B4-BE49-F238E27FC236}">
                  <a16:creationId xmlns:a16="http://schemas.microsoft.com/office/drawing/2014/main" id="{031A8D89-A67C-4905-9AB7-A9C3162AC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61457" name="Line 6">
              <a:extLst>
                <a:ext uri="{FF2B5EF4-FFF2-40B4-BE49-F238E27FC236}">
                  <a16:creationId xmlns:a16="http://schemas.microsoft.com/office/drawing/2014/main" id="{CEE47134-E723-48B8-BFAA-3940F20C9C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61445" name="Group 7">
            <a:extLst>
              <a:ext uri="{FF2B5EF4-FFF2-40B4-BE49-F238E27FC236}">
                <a16:creationId xmlns:a16="http://schemas.microsoft.com/office/drawing/2014/main" id="{D19865DF-FB17-456F-A3A6-B409C8B282AA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61448" name="Line 8">
              <a:extLst>
                <a:ext uri="{FF2B5EF4-FFF2-40B4-BE49-F238E27FC236}">
                  <a16:creationId xmlns:a16="http://schemas.microsoft.com/office/drawing/2014/main" id="{8BC456EB-7193-4E82-BDFE-C34797BBB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DDDDDD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61449" name="Group 9">
              <a:extLst>
                <a:ext uri="{FF2B5EF4-FFF2-40B4-BE49-F238E27FC236}">
                  <a16:creationId xmlns:a16="http://schemas.microsoft.com/office/drawing/2014/main" id="{CDFC63E0-F8C5-418F-967D-ED9A59B404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61451" name="Oval 10">
                <a:extLst>
                  <a:ext uri="{FF2B5EF4-FFF2-40B4-BE49-F238E27FC236}">
                    <a16:creationId xmlns:a16="http://schemas.microsoft.com/office/drawing/2014/main" id="{4E65572C-44FD-4C63-BC3C-E8D04D09A7E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1452" name="Oval 11">
                <a:extLst>
                  <a:ext uri="{FF2B5EF4-FFF2-40B4-BE49-F238E27FC236}">
                    <a16:creationId xmlns:a16="http://schemas.microsoft.com/office/drawing/2014/main" id="{0C540036-56E8-471E-9B4D-1732AF27B6D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1453" name="Oval 12">
                <a:extLst>
                  <a:ext uri="{FF2B5EF4-FFF2-40B4-BE49-F238E27FC236}">
                    <a16:creationId xmlns:a16="http://schemas.microsoft.com/office/drawing/2014/main" id="{51A5F6B3-E0A8-44F5-855C-ABFE17BB07A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1454" name="Oval 13">
                <a:extLst>
                  <a:ext uri="{FF2B5EF4-FFF2-40B4-BE49-F238E27FC236}">
                    <a16:creationId xmlns:a16="http://schemas.microsoft.com/office/drawing/2014/main" id="{FDAF740A-CEC8-41AF-A399-D387018DD3E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1455" name="Oval 14">
                <a:extLst>
                  <a:ext uri="{FF2B5EF4-FFF2-40B4-BE49-F238E27FC236}">
                    <a16:creationId xmlns:a16="http://schemas.microsoft.com/office/drawing/2014/main" id="{828D781E-7979-49E9-B162-6CC37327AA2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1450" name="Text Box 15">
              <a:extLst>
                <a:ext uri="{FF2B5EF4-FFF2-40B4-BE49-F238E27FC236}">
                  <a16:creationId xmlns:a16="http://schemas.microsoft.com/office/drawing/2014/main" id="{4DC1BA01-8FCA-436E-90CD-AB221D9068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4180" cy="327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ko-KR" altLang="en-US"/>
                <a:t>현장의 목소리 </a:t>
              </a:r>
              <a:r>
                <a:rPr lang="en-US" altLang="ko-KR"/>
                <a:t>Summary</a:t>
              </a:r>
            </a:p>
          </p:txBody>
        </p:sp>
      </p:grpSp>
      <p:sp>
        <p:nvSpPr>
          <p:cNvPr id="61446" name="Rectangle 19">
            <a:extLst>
              <a:ext uri="{FF2B5EF4-FFF2-40B4-BE49-F238E27FC236}">
                <a16:creationId xmlns:a16="http://schemas.microsoft.com/office/drawing/2014/main" id="{BD238D7A-076C-42C0-B0CB-64C7DB911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1341438"/>
            <a:ext cx="6840538" cy="4032250"/>
          </a:xfrm>
          <a:prstGeom prst="rect">
            <a:avLst/>
          </a:prstGeom>
          <a:solidFill>
            <a:srgbClr val="FFFF00">
              <a:alpha val="4901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0"/>
              </a:spcBef>
              <a:buFontTx/>
              <a:buNone/>
            </a:pPr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447" name="Rectangle 21">
            <a:extLst>
              <a:ext uri="{FF2B5EF4-FFF2-40B4-BE49-F238E27FC236}">
                <a16:creationId xmlns:a16="http://schemas.microsoft.com/office/drawing/2014/main" id="{4965B9DD-F717-464B-A86B-D56113331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1484313"/>
            <a:ext cx="4572000" cy="366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ㆍ인사부서의 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HRD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중요성인식 부족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ㆍ직원은 자기개발에 치중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HRD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전문성 부족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ㆍ교육에 대한 공통분모 부족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ㆍ교육목표가 불투명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ㆍ교육결과의 신뢰성 부족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ㆍ관리자들의 교육지원 부족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ㆍ직원의 현업실천도 부족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ㆍ교육을 투자보다는 비용 인식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template04_2">
            <a:extLst>
              <a:ext uri="{FF2B5EF4-FFF2-40B4-BE49-F238E27FC236}">
                <a16:creationId xmlns:a16="http://schemas.microsoft.com/office/drawing/2014/main" id="{67A48779-0A40-4581-9849-CB2585DD6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3" descr="template04_2">
            <a:extLst>
              <a:ext uri="{FF2B5EF4-FFF2-40B4-BE49-F238E27FC236}">
                <a16:creationId xmlns:a16="http://schemas.microsoft.com/office/drawing/2014/main" id="{0A500353-8716-4D80-84AF-0A730D39A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468" name="Group 4">
            <a:extLst>
              <a:ext uri="{FF2B5EF4-FFF2-40B4-BE49-F238E27FC236}">
                <a16:creationId xmlns:a16="http://schemas.microsoft.com/office/drawing/2014/main" id="{2D7DAAFB-CFEC-416E-9BC1-DF8C06C93E22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62483" name="Text Box 5">
              <a:extLst>
                <a:ext uri="{FF2B5EF4-FFF2-40B4-BE49-F238E27FC236}">
                  <a16:creationId xmlns:a16="http://schemas.microsoft.com/office/drawing/2014/main" id="{E2D04953-8E12-4908-9339-C54082A7F3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62484" name="Line 6">
              <a:extLst>
                <a:ext uri="{FF2B5EF4-FFF2-40B4-BE49-F238E27FC236}">
                  <a16:creationId xmlns:a16="http://schemas.microsoft.com/office/drawing/2014/main" id="{C59E4611-C881-4D2A-8366-B1C5135BEF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62469" name="Group 7">
            <a:extLst>
              <a:ext uri="{FF2B5EF4-FFF2-40B4-BE49-F238E27FC236}">
                <a16:creationId xmlns:a16="http://schemas.microsoft.com/office/drawing/2014/main" id="{9A3BD8FA-A623-439A-8245-232E775469F7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62475" name="Line 8">
              <a:extLst>
                <a:ext uri="{FF2B5EF4-FFF2-40B4-BE49-F238E27FC236}">
                  <a16:creationId xmlns:a16="http://schemas.microsoft.com/office/drawing/2014/main" id="{F85BF8B6-A8A2-4C19-AF88-B177ABD1CE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DDDDDD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62476" name="Group 9">
              <a:extLst>
                <a:ext uri="{FF2B5EF4-FFF2-40B4-BE49-F238E27FC236}">
                  <a16:creationId xmlns:a16="http://schemas.microsoft.com/office/drawing/2014/main" id="{92C3137D-C9F1-4F3E-AD6F-63FCD47DE1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62478" name="Oval 10">
                <a:extLst>
                  <a:ext uri="{FF2B5EF4-FFF2-40B4-BE49-F238E27FC236}">
                    <a16:creationId xmlns:a16="http://schemas.microsoft.com/office/drawing/2014/main" id="{96ADDCB5-5052-4DEE-B849-9A14DD3C028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2479" name="Oval 11">
                <a:extLst>
                  <a:ext uri="{FF2B5EF4-FFF2-40B4-BE49-F238E27FC236}">
                    <a16:creationId xmlns:a16="http://schemas.microsoft.com/office/drawing/2014/main" id="{39A32A3F-1FF0-45AF-A48A-5F756884E8C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2480" name="Oval 12">
                <a:extLst>
                  <a:ext uri="{FF2B5EF4-FFF2-40B4-BE49-F238E27FC236}">
                    <a16:creationId xmlns:a16="http://schemas.microsoft.com/office/drawing/2014/main" id="{25B8CB3E-CEE4-4D1A-818E-82995632941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2481" name="Oval 13">
                <a:extLst>
                  <a:ext uri="{FF2B5EF4-FFF2-40B4-BE49-F238E27FC236}">
                    <a16:creationId xmlns:a16="http://schemas.microsoft.com/office/drawing/2014/main" id="{D2AFAC5E-BDC0-45BB-8D16-F8428705488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2482" name="Oval 14">
                <a:extLst>
                  <a:ext uri="{FF2B5EF4-FFF2-40B4-BE49-F238E27FC236}">
                    <a16:creationId xmlns:a16="http://schemas.microsoft.com/office/drawing/2014/main" id="{771E03E6-9567-4CD4-AAEE-9A18BF3184A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2477" name="Text Box 15">
              <a:extLst>
                <a:ext uri="{FF2B5EF4-FFF2-40B4-BE49-F238E27FC236}">
                  <a16:creationId xmlns:a16="http://schemas.microsoft.com/office/drawing/2014/main" id="{A3760077-26FB-4683-BBD1-95CAF30331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4180" cy="327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ko-KR" altLang="en-US"/>
                <a:t>현장의 목소리 </a:t>
              </a:r>
              <a:r>
                <a:rPr lang="en-US" altLang="ko-KR"/>
                <a:t>Summary</a:t>
              </a:r>
            </a:p>
          </p:txBody>
        </p:sp>
      </p:grpSp>
      <p:sp>
        <p:nvSpPr>
          <p:cNvPr id="62470" name="Rectangle 19">
            <a:extLst>
              <a:ext uri="{FF2B5EF4-FFF2-40B4-BE49-F238E27FC236}">
                <a16:creationId xmlns:a16="http://schemas.microsoft.com/office/drawing/2014/main" id="{D97B3445-452E-4634-9E08-5D27D7BA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1773238"/>
            <a:ext cx="6840538" cy="4392612"/>
          </a:xfrm>
          <a:prstGeom prst="rect">
            <a:avLst/>
          </a:prstGeom>
          <a:solidFill>
            <a:srgbClr val="FFCC99">
              <a:alpha val="4901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0"/>
              </a:spcBef>
              <a:buFontTx/>
              <a:buNone/>
            </a:pPr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2471" name="Group 22">
            <a:extLst>
              <a:ext uri="{FF2B5EF4-FFF2-40B4-BE49-F238E27FC236}">
                <a16:creationId xmlns:a16="http://schemas.microsoft.com/office/drawing/2014/main" id="{E9669782-DFED-4F97-BB4B-62CCEBF496D5}"/>
              </a:ext>
            </a:extLst>
          </p:cNvPr>
          <p:cNvGrpSpPr>
            <a:grpSpLocks/>
          </p:cNvGrpSpPr>
          <p:nvPr/>
        </p:nvGrpSpPr>
        <p:grpSpPr bwMode="auto">
          <a:xfrm>
            <a:off x="1619250" y="1052515"/>
            <a:ext cx="4344988" cy="585787"/>
            <a:chOff x="1020" y="799"/>
            <a:chExt cx="2737" cy="369"/>
          </a:xfrm>
        </p:grpSpPr>
        <p:sp>
          <p:nvSpPr>
            <p:cNvPr id="62473" name="Freeform 21">
              <a:extLst>
                <a:ext uri="{FF2B5EF4-FFF2-40B4-BE49-F238E27FC236}">
                  <a16:creationId xmlns:a16="http://schemas.microsoft.com/office/drawing/2014/main" id="{251CC061-F387-4BD9-BF1C-FED5613F8C79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1020" y="799"/>
              <a:ext cx="2737" cy="369"/>
            </a:xfrm>
            <a:custGeom>
              <a:avLst/>
              <a:gdLst>
                <a:gd name="T0" fmla="*/ 0 w 2737"/>
                <a:gd name="T1" fmla="*/ 0 h 525"/>
                <a:gd name="T2" fmla="*/ 241 w 2737"/>
                <a:gd name="T3" fmla="*/ 258 h 525"/>
                <a:gd name="T4" fmla="*/ 2737 w 2737"/>
                <a:gd name="T5" fmla="*/ 259 h 525"/>
                <a:gd name="T6" fmla="*/ 2737 w 2737"/>
                <a:gd name="T7" fmla="*/ 1 h 525"/>
                <a:gd name="T8" fmla="*/ 0 w 2737"/>
                <a:gd name="T9" fmla="*/ 0 h 5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37"/>
                <a:gd name="T16" fmla="*/ 0 h 525"/>
                <a:gd name="T17" fmla="*/ 2737 w 2737"/>
                <a:gd name="T18" fmla="*/ 525 h 5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37" h="525">
                  <a:moveTo>
                    <a:pt x="0" y="0"/>
                  </a:moveTo>
                  <a:lnTo>
                    <a:pt x="241" y="522"/>
                  </a:lnTo>
                  <a:lnTo>
                    <a:pt x="2737" y="525"/>
                  </a:lnTo>
                  <a:lnTo>
                    <a:pt x="2737" y="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5050">
                    <a:alpha val="79999"/>
                  </a:srgbClr>
                </a:gs>
                <a:gs pos="100000">
                  <a:srgbClr val="FF9999">
                    <a:alpha val="79999"/>
                  </a:srgbClr>
                </a:gs>
              </a:gsLst>
              <a:lin ang="2700000" scaled="1"/>
            </a:gradFill>
            <a:ln w="9525"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5050"/>
              </a:extrusionClr>
              <a:contourClr>
                <a:srgbClr val="FF5050"/>
              </a:contourClr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62474" name="Text Box 18">
              <a:extLst>
                <a:ext uri="{FF2B5EF4-FFF2-40B4-BE49-F238E27FC236}">
                  <a16:creationId xmlns:a16="http://schemas.microsoft.com/office/drawing/2014/main" id="{DB8452D4-3E88-4DDE-8168-30AD943D59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6" y="845"/>
              <a:ext cx="24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ko-KR" altLang="en-US" sz="2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경영성과 기여도 및 낮은 사유</a:t>
              </a:r>
            </a:p>
          </p:txBody>
        </p:sp>
      </p:grpSp>
      <p:sp>
        <p:nvSpPr>
          <p:cNvPr id="62472" name="Rectangle 23">
            <a:extLst>
              <a:ext uri="{FF2B5EF4-FFF2-40B4-BE49-F238E27FC236}">
                <a16:creationId xmlns:a16="http://schemas.microsoft.com/office/drawing/2014/main" id="{11EDB455-380B-4B40-94A7-D8ED8DA6E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1868488"/>
            <a:ext cx="4095750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ㆍ비용대비 효과는 부족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ㆍ체계적인 관리 부족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ㆍ구체적인 성과목표 및 역할 부족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ㆍ교육과 경영의 분리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ㆍ성과에 대한 실체 부족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ㆍ성과측정 인프라 부족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ㆍ성과측정 제도 부족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ㆍ교육성과 신뢰 부족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ㆍ교육성과 데이터 제공 부족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ㆍ교육과 인사의 연계 부족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ㆍ직원 현업적용 및 실천 부족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template04_2">
            <a:extLst>
              <a:ext uri="{FF2B5EF4-FFF2-40B4-BE49-F238E27FC236}">
                <a16:creationId xmlns:a16="http://schemas.microsoft.com/office/drawing/2014/main" id="{DC4CFE5E-4CCE-4D21-BC50-5062333B1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3" descr="template04_2">
            <a:extLst>
              <a:ext uri="{FF2B5EF4-FFF2-40B4-BE49-F238E27FC236}">
                <a16:creationId xmlns:a16="http://schemas.microsoft.com/office/drawing/2014/main" id="{08832370-5C8A-4FD9-8788-66BD22711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492" name="Group 4">
            <a:extLst>
              <a:ext uri="{FF2B5EF4-FFF2-40B4-BE49-F238E27FC236}">
                <a16:creationId xmlns:a16="http://schemas.microsoft.com/office/drawing/2014/main" id="{EAB612F3-51AC-4748-977B-41E7A2621C0E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63507" name="Text Box 5">
              <a:extLst>
                <a:ext uri="{FF2B5EF4-FFF2-40B4-BE49-F238E27FC236}">
                  <a16:creationId xmlns:a16="http://schemas.microsoft.com/office/drawing/2014/main" id="{EB9786B4-2092-403F-A6FF-9594AD3F73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63508" name="Line 6">
              <a:extLst>
                <a:ext uri="{FF2B5EF4-FFF2-40B4-BE49-F238E27FC236}">
                  <a16:creationId xmlns:a16="http://schemas.microsoft.com/office/drawing/2014/main" id="{25EB3AC9-C54B-4E8F-AA3F-57D24987B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63493" name="Group 7">
            <a:extLst>
              <a:ext uri="{FF2B5EF4-FFF2-40B4-BE49-F238E27FC236}">
                <a16:creationId xmlns:a16="http://schemas.microsoft.com/office/drawing/2014/main" id="{B972FEF6-761A-45AA-8583-0421313AD951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63499" name="Line 8">
              <a:extLst>
                <a:ext uri="{FF2B5EF4-FFF2-40B4-BE49-F238E27FC236}">
                  <a16:creationId xmlns:a16="http://schemas.microsoft.com/office/drawing/2014/main" id="{BB5D1A7A-B597-4436-B300-587349741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DDDDDD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63500" name="Group 9">
              <a:extLst>
                <a:ext uri="{FF2B5EF4-FFF2-40B4-BE49-F238E27FC236}">
                  <a16:creationId xmlns:a16="http://schemas.microsoft.com/office/drawing/2014/main" id="{429A396E-0811-4B7C-97CC-3353BEB48F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63502" name="Oval 10">
                <a:extLst>
                  <a:ext uri="{FF2B5EF4-FFF2-40B4-BE49-F238E27FC236}">
                    <a16:creationId xmlns:a16="http://schemas.microsoft.com/office/drawing/2014/main" id="{0BC141DC-31A2-466F-8E3C-9572AF8EFE8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3503" name="Oval 11">
                <a:extLst>
                  <a:ext uri="{FF2B5EF4-FFF2-40B4-BE49-F238E27FC236}">
                    <a16:creationId xmlns:a16="http://schemas.microsoft.com/office/drawing/2014/main" id="{048E6CDD-4F77-4A38-BBEC-9A5ADB1ECDD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3504" name="Oval 12">
                <a:extLst>
                  <a:ext uri="{FF2B5EF4-FFF2-40B4-BE49-F238E27FC236}">
                    <a16:creationId xmlns:a16="http://schemas.microsoft.com/office/drawing/2014/main" id="{6109F703-ED46-4AAF-9A47-06BCA9E8B6D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3505" name="Oval 13">
                <a:extLst>
                  <a:ext uri="{FF2B5EF4-FFF2-40B4-BE49-F238E27FC236}">
                    <a16:creationId xmlns:a16="http://schemas.microsoft.com/office/drawing/2014/main" id="{430AD814-0A19-414E-A78D-4B148953F4C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3506" name="Oval 14">
                <a:extLst>
                  <a:ext uri="{FF2B5EF4-FFF2-40B4-BE49-F238E27FC236}">
                    <a16:creationId xmlns:a16="http://schemas.microsoft.com/office/drawing/2014/main" id="{6C0E1974-F29C-4271-9BE3-0FFA748BA7A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3501" name="Text Box 15">
              <a:extLst>
                <a:ext uri="{FF2B5EF4-FFF2-40B4-BE49-F238E27FC236}">
                  <a16:creationId xmlns:a16="http://schemas.microsoft.com/office/drawing/2014/main" id="{2D88BD75-21DA-44BF-92CE-0B9E9B4B4D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4180" cy="288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ko-KR" altLang="en-US" sz="2400"/>
                <a:t>현장의 목소리 </a:t>
              </a:r>
              <a:r>
                <a:rPr lang="en-US" altLang="ko-KR" sz="2400"/>
                <a:t>Summary</a:t>
              </a:r>
            </a:p>
          </p:txBody>
        </p:sp>
      </p:grpSp>
      <p:sp>
        <p:nvSpPr>
          <p:cNvPr id="63494" name="Rectangle 16">
            <a:extLst>
              <a:ext uri="{FF2B5EF4-FFF2-40B4-BE49-F238E27FC236}">
                <a16:creationId xmlns:a16="http://schemas.microsoft.com/office/drawing/2014/main" id="{0BF1E7D1-DDD7-4DDF-A927-24643C8C6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5" y="1989140"/>
            <a:ext cx="6840537" cy="2592387"/>
          </a:xfrm>
          <a:prstGeom prst="rect">
            <a:avLst/>
          </a:prstGeom>
          <a:solidFill>
            <a:schemeClr val="bg1">
              <a:alpha val="4901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0"/>
              </a:spcBef>
              <a:buFontTx/>
              <a:buNone/>
            </a:pPr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3495" name="Group 21">
            <a:extLst>
              <a:ext uri="{FF2B5EF4-FFF2-40B4-BE49-F238E27FC236}">
                <a16:creationId xmlns:a16="http://schemas.microsoft.com/office/drawing/2014/main" id="{648FCC99-4CF0-47DF-97B3-1AD70F29CFFA}"/>
              </a:ext>
            </a:extLst>
          </p:cNvPr>
          <p:cNvGrpSpPr>
            <a:grpSpLocks/>
          </p:cNvGrpSpPr>
          <p:nvPr/>
        </p:nvGrpSpPr>
        <p:grpSpPr bwMode="auto">
          <a:xfrm>
            <a:off x="1547815" y="1125540"/>
            <a:ext cx="5184775" cy="585787"/>
            <a:chOff x="975" y="663"/>
            <a:chExt cx="3266" cy="369"/>
          </a:xfrm>
        </p:grpSpPr>
        <p:sp>
          <p:nvSpPr>
            <p:cNvPr id="63497" name="Freeform 18">
              <a:extLst>
                <a:ext uri="{FF2B5EF4-FFF2-40B4-BE49-F238E27FC236}">
                  <a16:creationId xmlns:a16="http://schemas.microsoft.com/office/drawing/2014/main" id="{81853AF6-A2BA-43C3-BE51-6B51ECA5569B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975" y="663"/>
              <a:ext cx="3266" cy="369"/>
            </a:xfrm>
            <a:custGeom>
              <a:avLst/>
              <a:gdLst>
                <a:gd name="T0" fmla="*/ 0 w 2737"/>
                <a:gd name="T1" fmla="*/ 0 h 525"/>
                <a:gd name="T2" fmla="*/ 344 w 2737"/>
                <a:gd name="T3" fmla="*/ 258 h 525"/>
                <a:gd name="T4" fmla="*/ 3897 w 2737"/>
                <a:gd name="T5" fmla="*/ 259 h 525"/>
                <a:gd name="T6" fmla="*/ 3897 w 2737"/>
                <a:gd name="T7" fmla="*/ 1 h 525"/>
                <a:gd name="T8" fmla="*/ 0 w 2737"/>
                <a:gd name="T9" fmla="*/ 0 h 5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37"/>
                <a:gd name="T16" fmla="*/ 0 h 525"/>
                <a:gd name="T17" fmla="*/ 2737 w 2737"/>
                <a:gd name="T18" fmla="*/ 525 h 5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37" h="525">
                  <a:moveTo>
                    <a:pt x="0" y="0"/>
                  </a:moveTo>
                  <a:lnTo>
                    <a:pt x="241" y="522"/>
                  </a:lnTo>
                  <a:lnTo>
                    <a:pt x="2737" y="525"/>
                  </a:lnTo>
                  <a:lnTo>
                    <a:pt x="273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>
                <a:alpha val="79999"/>
              </a:srgbClr>
            </a:solidFill>
            <a:ln w="9525"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FF00"/>
              </a:extrusionClr>
              <a:contourClr>
                <a:srgbClr val="FFFF00"/>
              </a:contourClr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63498" name="Text Box 19">
              <a:extLst>
                <a:ext uri="{FF2B5EF4-FFF2-40B4-BE49-F238E27FC236}">
                  <a16:creationId xmlns:a16="http://schemas.microsoft.com/office/drawing/2014/main" id="{EF636043-4CE3-4A0B-A28E-6400478380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" y="709"/>
              <a:ext cx="28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ko-KR" altLang="en-US" sz="2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후 현업적용 실천도 및 낮은 사유</a:t>
              </a:r>
            </a:p>
          </p:txBody>
        </p:sp>
      </p:grpSp>
      <p:sp>
        <p:nvSpPr>
          <p:cNvPr id="63496" name="Rectangle 22">
            <a:extLst>
              <a:ext uri="{FF2B5EF4-FFF2-40B4-BE49-F238E27FC236}">
                <a16:creationId xmlns:a16="http://schemas.microsoft.com/office/drawing/2014/main" id="{C020A309-89BB-4EC3-8D2B-A4DF37257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2205040"/>
            <a:ext cx="32448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ㆍ제도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인프라가 부족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ㆍ자발성과 능동성 부족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ㆍ현업업무 과중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ㆍ실천 안해도 불이익 없음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template04_2">
            <a:extLst>
              <a:ext uri="{FF2B5EF4-FFF2-40B4-BE49-F238E27FC236}">
                <a16:creationId xmlns:a16="http://schemas.microsoft.com/office/drawing/2014/main" id="{1072D6CC-AB70-486D-8CED-2A6E871B5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Picture 3" descr="template04_2">
            <a:extLst>
              <a:ext uri="{FF2B5EF4-FFF2-40B4-BE49-F238E27FC236}">
                <a16:creationId xmlns:a16="http://schemas.microsoft.com/office/drawing/2014/main" id="{3FC1C73B-BD75-4622-B28F-4BADF0563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4516" name="Group 4">
            <a:extLst>
              <a:ext uri="{FF2B5EF4-FFF2-40B4-BE49-F238E27FC236}">
                <a16:creationId xmlns:a16="http://schemas.microsoft.com/office/drawing/2014/main" id="{BD88F986-2112-4F08-815C-4008FC8BEAC4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64531" name="Text Box 5">
              <a:extLst>
                <a:ext uri="{FF2B5EF4-FFF2-40B4-BE49-F238E27FC236}">
                  <a16:creationId xmlns:a16="http://schemas.microsoft.com/office/drawing/2014/main" id="{FBE7D789-1BF3-4140-8C79-16FEC6848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64532" name="Line 6">
              <a:extLst>
                <a:ext uri="{FF2B5EF4-FFF2-40B4-BE49-F238E27FC236}">
                  <a16:creationId xmlns:a16="http://schemas.microsoft.com/office/drawing/2014/main" id="{7E0B237E-EB0D-43DA-96CE-2E135145AC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64517" name="Group 7">
            <a:extLst>
              <a:ext uri="{FF2B5EF4-FFF2-40B4-BE49-F238E27FC236}">
                <a16:creationId xmlns:a16="http://schemas.microsoft.com/office/drawing/2014/main" id="{142AEAAA-F38E-4E46-A5BC-91FF26C786E3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64523" name="Line 8">
              <a:extLst>
                <a:ext uri="{FF2B5EF4-FFF2-40B4-BE49-F238E27FC236}">
                  <a16:creationId xmlns:a16="http://schemas.microsoft.com/office/drawing/2014/main" id="{4C62EC15-FF68-4108-B5BD-F2DD92C198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DDDDDD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64524" name="Group 9">
              <a:extLst>
                <a:ext uri="{FF2B5EF4-FFF2-40B4-BE49-F238E27FC236}">
                  <a16:creationId xmlns:a16="http://schemas.microsoft.com/office/drawing/2014/main" id="{DE61CAC8-E3E1-40E3-A7EA-85778E891A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64526" name="Oval 10">
                <a:extLst>
                  <a:ext uri="{FF2B5EF4-FFF2-40B4-BE49-F238E27FC236}">
                    <a16:creationId xmlns:a16="http://schemas.microsoft.com/office/drawing/2014/main" id="{70890E4B-497D-4324-8351-E7107F1B498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527" name="Oval 11">
                <a:extLst>
                  <a:ext uri="{FF2B5EF4-FFF2-40B4-BE49-F238E27FC236}">
                    <a16:creationId xmlns:a16="http://schemas.microsoft.com/office/drawing/2014/main" id="{AD8DC895-A4BB-4B84-8624-7BC2A5B4BEA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528" name="Oval 12">
                <a:extLst>
                  <a:ext uri="{FF2B5EF4-FFF2-40B4-BE49-F238E27FC236}">
                    <a16:creationId xmlns:a16="http://schemas.microsoft.com/office/drawing/2014/main" id="{0B6AA8D3-15FD-4C90-9C63-B5DC4B8A81F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529" name="Oval 13">
                <a:extLst>
                  <a:ext uri="{FF2B5EF4-FFF2-40B4-BE49-F238E27FC236}">
                    <a16:creationId xmlns:a16="http://schemas.microsoft.com/office/drawing/2014/main" id="{99BAD9DD-037E-43AB-8079-5CFAE7D0035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530" name="Oval 14">
                <a:extLst>
                  <a:ext uri="{FF2B5EF4-FFF2-40B4-BE49-F238E27FC236}">
                    <a16:creationId xmlns:a16="http://schemas.microsoft.com/office/drawing/2014/main" id="{2FF2E344-7EBB-4817-8B2F-912959F7141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4525" name="Text Box 15">
              <a:extLst>
                <a:ext uri="{FF2B5EF4-FFF2-40B4-BE49-F238E27FC236}">
                  <a16:creationId xmlns:a16="http://schemas.microsoft.com/office/drawing/2014/main" id="{EEB24B95-41EF-4245-B2CD-2D2B070D9F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4180" cy="327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ko-KR" altLang="en-US"/>
                <a:t>현장의 목소리 </a:t>
              </a:r>
              <a:r>
                <a:rPr lang="en-US" altLang="ko-KR"/>
                <a:t>Summary</a:t>
              </a:r>
            </a:p>
          </p:txBody>
        </p:sp>
      </p:grpSp>
      <p:sp>
        <p:nvSpPr>
          <p:cNvPr id="64518" name="Rectangle 16">
            <a:extLst>
              <a:ext uri="{FF2B5EF4-FFF2-40B4-BE49-F238E27FC236}">
                <a16:creationId xmlns:a16="http://schemas.microsoft.com/office/drawing/2014/main" id="{355A9728-1758-4CCB-9A41-E23B12378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5" y="1989140"/>
            <a:ext cx="6840537" cy="2447925"/>
          </a:xfrm>
          <a:prstGeom prst="rect">
            <a:avLst/>
          </a:prstGeom>
          <a:solidFill>
            <a:srgbClr val="FFFF00">
              <a:alpha val="4901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0"/>
              </a:spcBef>
              <a:buFontTx/>
              <a:buNone/>
            </a:pPr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4519" name="Group 21">
            <a:extLst>
              <a:ext uri="{FF2B5EF4-FFF2-40B4-BE49-F238E27FC236}">
                <a16:creationId xmlns:a16="http://schemas.microsoft.com/office/drawing/2014/main" id="{E97BC174-DB25-4AB4-A2CB-2ADBE9785E3D}"/>
              </a:ext>
            </a:extLst>
          </p:cNvPr>
          <p:cNvGrpSpPr>
            <a:grpSpLocks/>
          </p:cNvGrpSpPr>
          <p:nvPr/>
        </p:nvGrpSpPr>
        <p:grpSpPr bwMode="auto">
          <a:xfrm>
            <a:off x="1547815" y="1125540"/>
            <a:ext cx="5616575" cy="585787"/>
            <a:chOff x="975" y="709"/>
            <a:chExt cx="3538" cy="369"/>
          </a:xfrm>
        </p:grpSpPr>
        <p:sp>
          <p:nvSpPr>
            <p:cNvPr id="64521" name="Freeform 18">
              <a:extLst>
                <a:ext uri="{FF2B5EF4-FFF2-40B4-BE49-F238E27FC236}">
                  <a16:creationId xmlns:a16="http://schemas.microsoft.com/office/drawing/2014/main" id="{87DB910F-AA6A-4EE7-A3AB-FFEC376B248C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975" y="709"/>
              <a:ext cx="3538" cy="369"/>
            </a:xfrm>
            <a:custGeom>
              <a:avLst/>
              <a:gdLst>
                <a:gd name="T0" fmla="*/ 0 w 2737"/>
                <a:gd name="T1" fmla="*/ 0 h 525"/>
                <a:gd name="T2" fmla="*/ 403 w 2737"/>
                <a:gd name="T3" fmla="*/ 258 h 525"/>
                <a:gd name="T4" fmla="*/ 4573 w 2737"/>
                <a:gd name="T5" fmla="*/ 259 h 525"/>
                <a:gd name="T6" fmla="*/ 4573 w 2737"/>
                <a:gd name="T7" fmla="*/ 1 h 525"/>
                <a:gd name="T8" fmla="*/ 0 w 2737"/>
                <a:gd name="T9" fmla="*/ 0 h 5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37"/>
                <a:gd name="T16" fmla="*/ 0 h 525"/>
                <a:gd name="T17" fmla="*/ 2737 w 2737"/>
                <a:gd name="T18" fmla="*/ 525 h 5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37" h="525">
                  <a:moveTo>
                    <a:pt x="0" y="0"/>
                  </a:moveTo>
                  <a:lnTo>
                    <a:pt x="241" y="522"/>
                  </a:lnTo>
                  <a:lnTo>
                    <a:pt x="2737" y="525"/>
                  </a:lnTo>
                  <a:lnTo>
                    <a:pt x="273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9999"/>
              </a:schemeClr>
            </a:solidFill>
            <a:ln w="9525"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bg1"/>
              </a:extrusionClr>
              <a:contourClr>
                <a:schemeClr val="bg1"/>
              </a:contourClr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64522" name="Text Box 19">
              <a:extLst>
                <a:ext uri="{FF2B5EF4-FFF2-40B4-BE49-F238E27FC236}">
                  <a16:creationId xmlns:a16="http://schemas.microsoft.com/office/drawing/2014/main" id="{E8A13D7F-0B86-4388-8E59-A09FC02CEC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" y="755"/>
              <a:ext cx="30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ko-KR" altLang="en-US" sz="2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인적자원개발의 인사활용도 및 낮은 사유</a:t>
              </a:r>
            </a:p>
          </p:txBody>
        </p:sp>
      </p:grpSp>
      <p:sp>
        <p:nvSpPr>
          <p:cNvPr id="64520" name="Rectangle 22">
            <a:extLst>
              <a:ext uri="{FF2B5EF4-FFF2-40B4-BE49-F238E27FC236}">
                <a16:creationId xmlns:a16="http://schemas.microsoft.com/office/drawing/2014/main" id="{FAC33101-4243-4E58-8A2B-B39F9EC44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2144715"/>
            <a:ext cx="37528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ㆍ형식적인 인사고과 반영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ㆍ교육과 인사의 연계성 부족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ㆍ개인별 능력수준 객관성 부족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ㆍ인사에 활용할 데이터 부족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49187" y="1434801"/>
            <a:ext cx="8280920" cy="3365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3600" dirty="0">
                <a:ln w="17780" cmpd="sng">
                  <a:solidFill>
                    <a:srgbClr val="002060"/>
                  </a:solidFill>
                  <a:prstDash val="solid"/>
                  <a:miter lim="800000"/>
                </a:ln>
                <a:solidFill>
                  <a:srgbClr val="00206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HRD: </a:t>
            </a:r>
            <a:r>
              <a:rPr lang="ko-KR" altLang="en-US" sz="3600" dirty="0">
                <a:ln w="17780" cmpd="sng">
                  <a:solidFill>
                    <a:srgbClr val="002060"/>
                  </a:solidFill>
                  <a:prstDash val="solid"/>
                  <a:miter lim="800000"/>
                </a:ln>
                <a:solidFill>
                  <a:srgbClr val="00206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왜 배우는가</a:t>
            </a:r>
            <a:r>
              <a:rPr lang="en-US" altLang="ko-KR" sz="3600" dirty="0">
                <a:ln w="17780" cmpd="sng">
                  <a:solidFill>
                    <a:srgbClr val="002060"/>
                  </a:solidFill>
                  <a:prstDash val="solid"/>
                  <a:miter lim="800000"/>
                </a:ln>
                <a:solidFill>
                  <a:srgbClr val="00206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3600" dirty="0">
                <a:ln w="17780" cmpd="sng">
                  <a:solidFill>
                    <a:srgbClr val="002060"/>
                  </a:solidFill>
                  <a:prstDash val="solid"/>
                  <a:miter lim="800000"/>
                </a:ln>
                <a:solidFill>
                  <a:srgbClr val="00206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HRD: </a:t>
            </a:r>
            <a:r>
              <a:rPr lang="ko-KR" altLang="en-US" sz="3600" dirty="0">
                <a:ln w="17780" cmpd="sng">
                  <a:solidFill>
                    <a:srgbClr val="002060"/>
                  </a:solidFill>
                  <a:prstDash val="solid"/>
                  <a:miter lim="800000"/>
                </a:ln>
                <a:solidFill>
                  <a:srgbClr val="00206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무엇을 배우는가</a:t>
            </a:r>
            <a:r>
              <a:rPr lang="en-US" altLang="ko-KR" sz="3600" dirty="0">
                <a:ln w="17780" cmpd="sng">
                  <a:solidFill>
                    <a:srgbClr val="002060"/>
                  </a:solidFill>
                  <a:prstDash val="solid"/>
                  <a:miter lim="800000"/>
                </a:ln>
                <a:solidFill>
                  <a:srgbClr val="00206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3600" dirty="0">
                <a:ln w="17780" cmpd="sng">
                  <a:solidFill>
                    <a:srgbClr val="002060"/>
                  </a:solidFill>
                  <a:prstDash val="solid"/>
                  <a:miter lim="800000"/>
                </a:ln>
                <a:solidFill>
                  <a:srgbClr val="00206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HRD: </a:t>
            </a:r>
            <a:r>
              <a:rPr lang="ko-KR" altLang="en-US" sz="3600" dirty="0">
                <a:ln w="17780" cmpd="sng">
                  <a:solidFill>
                    <a:srgbClr val="002060"/>
                  </a:solidFill>
                  <a:prstDash val="solid"/>
                  <a:miter lim="800000"/>
                </a:ln>
                <a:solidFill>
                  <a:srgbClr val="00206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어떻게 활용할 수 있는가</a:t>
            </a:r>
            <a:r>
              <a:rPr lang="en-US" altLang="ko-KR" sz="3600" dirty="0">
                <a:ln w="17780" cmpd="sng">
                  <a:solidFill>
                    <a:srgbClr val="002060"/>
                  </a:solidFill>
                  <a:prstDash val="solid"/>
                  <a:miter lim="800000"/>
                </a:ln>
                <a:solidFill>
                  <a:srgbClr val="00206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?</a:t>
            </a: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4000" dirty="0">
              <a:ln w="17780" cmpd="sng">
                <a:solidFill>
                  <a:srgbClr val="002060"/>
                </a:solidFill>
                <a:prstDash val="solid"/>
                <a:miter lim="800000"/>
              </a:ln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0249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template04_2">
            <a:extLst>
              <a:ext uri="{FF2B5EF4-FFF2-40B4-BE49-F238E27FC236}">
                <a16:creationId xmlns:a16="http://schemas.microsoft.com/office/drawing/2014/main" id="{D072407F-5BF8-4C0F-BF6C-DB3D8897C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3" descr="template04_2">
            <a:extLst>
              <a:ext uri="{FF2B5EF4-FFF2-40B4-BE49-F238E27FC236}">
                <a16:creationId xmlns:a16="http://schemas.microsoft.com/office/drawing/2014/main" id="{31FF7805-AD0A-4DB5-872E-51A56D2DB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40" name="Group 4">
            <a:extLst>
              <a:ext uri="{FF2B5EF4-FFF2-40B4-BE49-F238E27FC236}">
                <a16:creationId xmlns:a16="http://schemas.microsoft.com/office/drawing/2014/main" id="{DB262FB4-469A-47D9-AAB4-8E52567A1835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65555" name="Text Box 5">
              <a:extLst>
                <a:ext uri="{FF2B5EF4-FFF2-40B4-BE49-F238E27FC236}">
                  <a16:creationId xmlns:a16="http://schemas.microsoft.com/office/drawing/2014/main" id="{A8257E70-8494-40A7-9D8B-84A37F1EB4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65556" name="Line 6">
              <a:extLst>
                <a:ext uri="{FF2B5EF4-FFF2-40B4-BE49-F238E27FC236}">
                  <a16:creationId xmlns:a16="http://schemas.microsoft.com/office/drawing/2014/main" id="{C3CF6E71-55F5-4885-B233-A20217CA59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65541" name="Group 7">
            <a:extLst>
              <a:ext uri="{FF2B5EF4-FFF2-40B4-BE49-F238E27FC236}">
                <a16:creationId xmlns:a16="http://schemas.microsoft.com/office/drawing/2014/main" id="{20AB4EAE-920F-4170-8515-588EDD289350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65547" name="Line 8">
              <a:extLst>
                <a:ext uri="{FF2B5EF4-FFF2-40B4-BE49-F238E27FC236}">
                  <a16:creationId xmlns:a16="http://schemas.microsoft.com/office/drawing/2014/main" id="{D29F9ED9-7E33-4113-A108-B36CF9F0E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DDDDDD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65548" name="Group 9">
              <a:extLst>
                <a:ext uri="{FF2B5EF4-FFF2-40B4-BE49-F238E27FC236}">
                  <a16:creationId xmlns:a16="http://schemas.microsoft.com/office/drawing/2014/main" id="{BC82A560-8E38-4929-8756-71ADD7D69F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65550" name="Oval 10">
                <a:extLst>
                  <a:ext uri="{FF2B5EF4-FFF2-40B4-BE49-F238E27FC236}">
                    <a16:creationId xmlns:a16="http://schemas.microsoft.com/office/drawing/2014/main" id="{A1C1A653-58AC-4EA9-9788-FE7E5B9E7BA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551" name="Oval 11">
                <a:extLst>
                  <a:ext uri="{FF2B5EF4-FFF2-40B4-BE49-F238E27FC236}">
                    <a16:creationId xmlns:a16="http://schemas.microsoft.com/office/drawing/2014/main" id="{57785DE9-037D-4806-9C1C-2893030850C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552" name="Oval 12">
                <a:extLst>
                  <a:ext uri="{FF2B5EF4-FFF2-40B4-BE49-F238E27FC236}">
                    <a16:creationId xmlns:a16="http://schemas.microsoft.com/office/drawing/2014/main" id="{E345A8BD-9476-4B64-B9C6-5C94CD8F653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553" name="Oval 13">
                <a:extLst>
                  <a:ext uri="{FF2B5EF4-FFF2-40B4-BE49-F238E27FC236}">
                    <a16:creationId xmlns:a16="http://schemas.microsoft.com/office/drawing/2014/main" id="{F89E0DD2-DEB0-4E44-BCAB-E7A2482090D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554" name="Oval 14">
                <a:extLst>
                  <a:ext uri="{FF2B5EF4-FFF2-40B4-BE49-F238E27FC236}">
                    <a16:creationId xmlns:a16="http://schemas.microsoft.com/office/drawing/2014/main" id="{CF5F19AF-8698-4093-9C5A-33859E525FA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5549" name="Text Box 15">
              <a:extLst>
                <a:ext uri="{FF2B5EF4-FFF2-40B4-BE49-F238E27FC236}">
                  <a16:creationId xmlns:a16="http://schemas.microsoft.com/office/drawing/2014/main" id="{8F0ED965-2D7C-4DF5-83F7-6BEDCD033D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4180" cy="288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ko-KR" altLang="en-US" sz="2400"/>
                <a:t>현장의 목소리 </a:t>
              </a:r>
              <a:r>
                <a:rPr lang="en-US" altLang="ko-KR" sz="2400"/>
                <a:t>Summary</a:t>
              </a:r>
            </a:p>
          </p:txBody>
        </p:sp>
      </p:grpSp>
      <p:sp>
        <p:nvSpPr>
          <p:cNvPr id="65542" name="Rectangle 16">
            <a:extLst>
              <a:ext uri="{FF2B5EF4-FFF2-40B4-BE49-F238E27FC236}">
                <a16:creationId xmlns:a16="http://schemas.microsoft.com/office/drawing/2014/main" id="{A917C976-FA7F-49E1-9729-5D5772EEA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5" y="1989140"/>
            <a:ext cx="6840537" cy="2447925"/>
          </a:xfrm>
          <a:prstGeom prst="rect">
            <a:avLst/>
          </a:prstGeom>
          <a:solidFill>
            <a:schemeClr val="bg1">
              <a:alpha val="4901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0"/>
              </a:spcBef>
              <a:buFontTx/>
              <a:buNone/>
            </a:pPr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5543" name="Group 22">
            <a:extLst>
              <a:ext uri="{FF2B5EF4-FFF2-40B4-BE49-F238E27FC236}">
                <a16:creationId xmlns:a16="http://schemas.microsoft.com/office/drawing/2014/main" id="{9AE5A1FF-5E8E-417A-A8A7-BBDF1845CC12}"/>
              </a:ext>
            </a:extLst>
          </p:cNvPr>
          <p:cNvGrpSpPr>
            <a:grpSpLocks/>
          </p:cNvGrpSpPr>
          <p:nvPr/>
        </p:nvGrpSpPr>
        <p:grpSpPr bwMode="auto">
          <a:xfrm>
            <a:off x="1547815" y="1125540"/>
            <a:ext cx="5616575" cy="585787"/>
            <a:chOff x="975" y="709"/>
            <a:chExt cx="3538" cy="369"/>
          </a:xfrm>
        </p:grpSpPr>
        <p:sp>
          <p:nvSpPr>
            <p:cNvPr id="65545" name="Freeform 18">
              <a:extLst>
                <a:ext uri="{FF2B5EF4-FFF2-40B4-BE49-F238E27FC236}">
                  <a16:creationId xmlns:a16="http://schemas.microsoft.com/office/drawing/2014/main" id="{B1D80147-B1CE-4C5A-8744-8E72A07FD3F9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975" y="709"/>
              <a:ext cx="3538" cy="369"/>
            </a:xfrm>
            <a:custGeom>
              <a:avLst/>
              <a:gdLst>
                <a:gd name="T0" fmla="*/ 0 w 2737"/>
                <a:gd name="T1" fmla="*/ 0 h 525"/>
                <a:gd name="T2" fmla="*/ 403 w 2737"/>
                <a:gd name="T3" fmla="*/ 258 h 525"/>
                <a:gd name="T4" fmla="*/ 4573 w 2737"/>
                <a:gd name="T5" fmla="*/ 259 h 525"/>
                <a:gd name="T6" fmla="*/ 4573 w 2737"/>
                <a:gd name="T7" fmla="*/ 1 h 525"/>
                <a:gd name="T8" fmla="*/ 0 w 2737"/>
                <a:gd name="T9" fmla="*/ 0 h 5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37"/>
                <a:gd name="T16" fmla="*/ 0 h 525"/>
                <a:gd name="T17" fmla="*/ 2737 w 2737"/>
                <a:gd name="T18" fmla="*/ 525 h 5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37" h="525">
                  <a:moveTo>
                    <a:pt x="0" y="0"/>
                  </a:moveTo>
                  <a:lnTo>
                    <a:pt x="241" y="522"/>
                  </a:lnTo>
                  <a:lnTo>
                    <a:pt x="2737" y="525"/>
                  </a:lnTo>
                  <a:lnTo>
                    <a:pt x="273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66">
                <a:alpha val="79999"/>
              </a:srgbClr>
            </a:solidFill>
            <a:ln w="9525"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9966"/>
              </a:extrusionClr>
              <a:contourClr>
                <a:srgbClr val="FF9966"/>
              </a:contourClr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65546" name="Text Box 19">
              <a:extLst>
                <a:ext uri="{FF2B5EF4-FFF2-40B4-BE49-F238E27FC236}">
                  <a16:creationId xmlns:a16="http://schemas.microsoft.com/office/drawing/2014/main" id="{0803D103-907F-44DB-986A-78F6973F73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" y="755"/>
              <a:ext cx="30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2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HRD </a:t>
              </a:r>
              <a:r>
                <a:rPr lang="ko-KR" altLang="en-US" sz="2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기여도 및 낮은 사유</a:t>
              </a:r>
            </a:p>
          </p:txBody>
        </p:sp>
      </p:grpSp>
      <p:sp>
        <p:nvSpPr>
          <p:cNvPr id="65544" name="Rectangle 21">
            <a:extLst>
              <a:ext uri="{FF2B5EF4-FFF2-40B4-BE49-F238E27FC236}">
                <a16:creationId xmlns:a16="http://schemas.microsoft.com/office/drawing/2014/main" id="{F8FF472F-AFF2-4762-BA19-2A9A84566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2133602"/>
            <a:ext cx="40957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ㆍ유용하게 활용할 데이터 부족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ㆍ활용할 제도 미흡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ㆍ데이터 신뢰성 부족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ㆍ개인별 다양한 정보 데이터 부족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template04_2">
            <a:extLst>
              <a:ext uri="{FF2B5EF4-FFF2-40B4-BE49-F238E27FC236}">
                <a16:creationId xmlns:a16="http://schemas.microsoft.com/office/drawing/2014/main" id="{B0D73613-813A-4828-BD5E-91AD54980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3" name="Picture 3" descr="template04_2">
            <a:extLst>
              <a:ext uri="{FF2B5EF4-FFF2-40B4-BE49-F238E27FC236}">
                <a16:creationId xmlns:a16="http://schemas.microsoft.com/office/drawing/2014/main" id="{0DE64AE1-758F-4904-AD2C-4C4BEB3E8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6564" name="Group 4">
            <a:extLst>
              <a:ext uri="{FF2B5EF4-FFF2-40B4-BE49-F238E27FC236}">
                <a16:creationId xmlns:a16="http://schemas.microsoft.com/office/drawing/2014/main" id="{9C0A61A1-4B1F-402B-9B9D-DA36FF3BEAEF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66578" name="Text Box 5">
              <a:extLst>
                <a:ext uri="{FF2B5EF4-FFF2-40B4-BE49-F238E27FC236}">
                  <a16:creationId xmlns:a16="http://schemas.microsoft.com/office/drawing/2014/main" id="{9CE92695-31FA-4080-BF6A-6E6F8CA94A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66579" name="Line 6">
              <a:extLst>
                <a:ext uri="{FF2B5EF4-FFF2-40B4-BE49-F238E27FC236}">
                  <a16:creationId xmlns:a16="http://schemas.microsoft.com/office/drawing/2014/main" id="{EE8C712A-31B8-41BE-BB83-6D4FF84A08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66565" name="Group 7">
            <a:extLst>
              <a:ext uri="{FF2B5EF4-FFF2-40B4-BE49-F238E27FC236}">
                <a16:creationId xmlns:a16="http://schemas.microsoft.com/office/drawing/2014/main" id="{9C492ED7-1972-4C9C-A321-F2223AB0C638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66570" name="Line 8">
              <a:extLst>
                <a:ext uri="{FF2B5EF4-FFF2-40B4-BE49-F238E27FC236}">
                  <a16:creationId xmlns:a16="http://schemas.microsoft.com/office/drawing/2014/main" id="{002A1748-77C7-4EFC-9C95-541DCB6DF7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DDDDDD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66571" name="Group 9">
              <a:extLst>
                <a:ext uri="{FF2B5EF4-FFF2-40B4-BE49-F238E27FC236}">
                  <a16:creationId xmlns:a16="http://schemas.microsoft.com/office/drawing/2014/main" id="{2B18F66A-58DE-4056-BF35-DF33E241D5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66573" name="Oval 10">
                <a:extLst>
                  <a:ext uri="{FF2B5EF4-FFF2-40B4-BE49-F238E27FC236}">
                    <a16:creationId xmlns:a16="http://schemas.microsoft.com/office/drawing/2014/main" id="{654775A0-4030-4332-BCF6-E2DCD34B12B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574" name="Oval 11">
                <a:extLst>
                  <a:ext uri="{FF2B5EF4-FFF2-40B4-BE49-F238E27FC236}">
                    <a16:creationId xmlns:a16="http://schemas.microsoft.com/office/drawing/2014/main" id="{BAEF4518-803A-4012-9919-D951FAE2429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575" name="Oval 12">
                <a:extLst>
                  <a:ext uri="{FF2B5EF4-FFF2-40B4-BE49-F238E27FC236}">
                    <a16:creationId xmlns:a16="http://schemas.microsoft.com/office/drawing/2014/main" id="{986360E4-9C6D-4E6D-B22D-10A4D28CE14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576" name="Oval 13">
                <a:extLst>
                  <a:ext uri="{FF2B5EF4-FFF2-40B4-BE49-F238E27FC236}">
                    <a16:creationId xmlns:a16="http://schemas.microsoft.com/office/drawing/2014/main" id="{8CAD672E-25C2-42A5-BF83-3F66A141C98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577" name="Oval 14">
                <a:extLst>
                  <a:ext uri="{FF2B5EF4-FFF2-40B4-BE49-F238E27FC236}">
                    <a16:creationId xmlns:a16="http://schemas.microsoft.com/office/drawing/2014/main" id="{5EBF7B99-F1F0-461E-958C-9D2D071F992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6572" name="Text Box 15">
              <a:extLst>
                <a:ext uri="{FF2B5EF4-FFF2-40B4-BE49-F238E27FC236}">
                  <a16:creationId xmlns:a16="http://schemas.microsoft.com/office/drawing/2014/main" id="{63807E91-4854-4F46-B14C-90D9975A2E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4180" cy="288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ko-KR" altLang="en-US" sz="2400"/>
                <a:t>현장의 목소리 </a:t>
              </a:r>
              <a:r>
                <a:rPr lang="en-US" altLang="ko-KR" sz="2400"/>
                <a:t>Summary</a:t>
              </a:r>
            </a:p>
          </p:txBody>
        </p:sp>
      </p:grpSp>
      <p:sp>
        <p:nvSpPr>
          <p:cNvPr id="66566" name="Rectangle 16">
            <a:extLst>
              <a:ext uri="{FF2B5EF4-FFF2-40B4-BE49-F238E27FC236}">
                <a16:creationId xmlns:a16="http://schemas.microsoft.com/office/drawing/2014/main" id="{B2AFE6EA-7DA2-491A-B34E-2E8A90750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5" y="1989140"/>
            <a:ext cx="6840537" cy="4319587"/>
          </a:xfrm>
          <a:prstGeom prst="rect">
            <a:avLst/>
          </a:prstGeom>
          <a:solidFill>
            <a:srgbClr val="FFFF00">
              <a:alpha val="4901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0"/>
              </a:spcBef>
              <a:buFontTx/>
              <a:buNone/>
            </a:pPr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567" name="Freeform 17">
            <a:extLst>
              <a:ext uri="{FF2B5EF4-FFF2-40B4-BE49-F238E27FC236}">
                <a16:creationId xmlns:a16="http://schemas.microsoft.com/office/drawing/2014/main" id="{0C9241C9-ED31-4FB5-AAFB-D4A819439168}"/>
              </a:ext>
            </a:extLst>
          </p:cNvPr>
          <p:cNvSpPr>
            <a:spLocks/>
          </p:cNvSpPr>
          <p:nvPr/>
        </p:nvSpPr>
        <p:spPr bwMode="auto">
          <a:xfrm flipH="1" flipV="1">
            <a:off x="1547815" y="1125540"/>
            <a:ext cx="5616575" cy="585787"/>
          </a:xfrm>
          <a:custGeom>
            <a:avLst/>
            <a:gdLst>
              <a:gd name="T0" fmla="*/ 0 w 2737"/>
              <a:gd name="T1" fmla="*/ 0 h 525"/>
              <a:gd name="T2" fmla="*/ 1014870162 w 2737"/>
              <a:gd name="T3" fmla="*/ 649877677 h 525"/>
              <a:gd name="T4" fmla="*/ 2147483646 w 2737"/>
              <a:gd name="T5" fmla="*/ 653612208 h 525"/>
              <a:gd name="T6" fmla="*/ 2147483646 w 2737"/>
              <a:gd name="T7" fmla="*/ 3734532 h 525"/>
              <a:gd name="T8" fmla="*/ 0 w 2737"/>
              <a:gd name="T9" fmla="*/ 0 h 5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37"/>
              <a:gd name="T16" fmla="*/ 0 h 525"/>
              <a:gd name="T17" fmla="*/ 2737 w 2737"/>
              <a:gd name="T18" fmla="*/ 525 h 5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37" h="525">
                <a:moveTo>
                  <a:pt x="0" y="0"/>
                </a:moveTo>
                <a:lnTo>
                  <a:pt x="241" y="522"/>
                </a:lnTo>
                <a:lnTo>
                  <a:pt x="2737" y="525"/>
                </a:lnTo>
                <a:lnTo>
                  <a:pt x="2737" y="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9999"/>
            </a:schemeClr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227000" prstMaterial="legacyMatte">
            <a:bevelT w="13500" h="13500" prst="angle"/>
            <a:bevelB w="13500" h="13500" prst="angle"/>
            <a:extrusionClr>
              <a:schemeClr val="bg1"/>
            </a:extrusionClr>
            <a:contourClr>
              <a:schemeClr val="bg1"/>
            </a:contourClr>
          </a:sp3d>
        </p:spPr>
        <p:txBody>
          <a:bodyPr wrap="none" lIns="87313" tIns="44450" rIns="87313" bIns="44450" anchor="ctr">
            <a:flatTx/>
          </a:bodyPr>
          <a:lstStyle/>
          <a:p>
            <a:endParaRPr lang="ko-KR" altLang="en-US"/>
          </a:p>
        </p:txBody>
      </p:sp>
      <p:sp>
        <p:nvSpPr>
          <p:cNvPr id="66568" name="Text Box 18">
            <a:extLst>
              <a:ext uri="{FF2B5EF4-FFF2-40B4-BE49-F238E27FC236}">
                <a16:creationId xmlns:a16="http://schemas.microsoft.com/office/drawing/2014/main" id="{5C09A5BE-8F03-4218-80D7-0C3C3A302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975" y="1198565"/>
            <a:ext cx="49149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향후 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HRD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기대사항</a:t>
            </a:r>
          </a:p>
        </p:txBody>
      </p:sp>
      <p:sp>
        <p:nvSpPr>
          <p:cNvPr id="66569" name="Rectangle 20">
            <a:extLst>
              <a:ext uri="{FF2B5EF4-FFF2-40B4-BE49-F238E27FC236}">
                <a16:creationId xmlns:a16="http://schemas.microsoft.com/office/drawing/2014/main" id="{77313298-A02D-4BE8-B519-B3E91C838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1989138"/>
            <a:ext cx="3752850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ㆍ개인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조직 역량수준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ㆍ경력개발지원 시스템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ㆍ맞춤식 교육과정제공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ㆍ경영성과 기여도 데이터 제공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ㆍ교육과 인사연계 시스템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ㆍ객관화된 역량정보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ㆍ현업적용 및 실천 시스템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ㆍ교육성과측정 시스템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ㆍ교육니즈조사 시스템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ㆍ면담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코칭 시스템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ㆍ학습진행 현황 파악 시스템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template04_2">
            <a:extLst>
              <a:ext uri="{FF2B5EF4-FFF2-40B4-BE49-F238E27FC236}">
                <a16:creationId xmlns:a16="http://schemas.microsoft.com/office/drawing/2014/main" id="{0157C9F3-E533-45E3-86E5-93DE14CBC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Arc 3">
            <a:extLst>
              <a:ext uri="{FF2B5EF4-FFF2-40B4-BE49-F238E27FC236}">
                <a16:creationId xmlns:a16="http://schemas.microsoft.com/office/drawing/2014/main" id="{4B78BFBA-F7FC-4579-B2B0-59676729404F}"/>
              </a:ext>
            </a:extLst>
          </p:cNvPr>
          <p:cNvSpPr>
            <a:spLocks/>
          </p:cNvSpPr>
          <p:nvPr/>
        </p:nvSpPr>
        <p:spPr bwMode="auto">
          <a:xfrm flipH="1" flipV="1">
            <a:off x="395288" y="1993900"/>
            <a:ext cx="2374900" cy="2781300"/>
          </a:xfrm>
          <a:custGeom>
            <a:avLst/>
            <a:gdLst>
              <a:gd name="T0" fmla="*/ 1495857 w 21600"/>
              <a:gd name="T1" fmla="*/ 0 h 37708"/>
              <a:gd name="T2" fmla="*/ 586578 w 21600"/>
              <a:gd name="T3" fmla="*/ 2781300 h 37708"/>
              <a:gd name="T4" fmla="*/ 0 w 21600"/>
              <a:gd name="T5" fmla="*/ 1237453 h 377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37708" fill="none" extrusionOk="0">
                <a:moveTo>
                  <a:pt x="13604" y="0"/>
                </a:moveTo>
                <a:cubicBezTo>
                  <a:pt x="18662" y="4101"/>
                  <a:pt x="21600" y="10265"/>
                  <a:pt x="21600" y="16777"/>
                </a:cubicBezTo>
                <a:cubicBezTo>
                  <a:pt x="21600" y="26651"/>
                  <a:pt x="14903" y="35268"/>
                  <a:pt x="5334" y="37707"/>
                </a:cubicBezTo>
              </a:path>
              <a:path w="21600" h="37708" stroke="0" extrusionOk="0">
                <a:moveTo>
                  <a:pt x="13604" y="0"/>
                </a:moveTo>
                <a:cubicBezTo>
                  <a:pt x="18662" y="4101"/>
                  <a:pt x="21600" y="10265"/>
                  <a:pt x="21600" y="16777"/>
                </a:cubicBezTo>
                <a:cubicBezTo>
                  <a:pt x="21600" y="26651"/>
                  <a:pt x="14903" y="35268"/>
                  <a:pt x="5334" y="37707"/>
                </a:cubicBezTo>
                <a:lnTo>
                  <a:pt x="0" y="16777"/>
                </a:lnTo>
                <a:lnTo>
                  <a:pt x="13604" y="0"/>
                </a:lnTo>
                <a:close/>
              </a:path>
            </a:pathLst>
          </a:custGeom>
          <a:noFill/>
          <a:ln w="57150">
            <a:solidFill>
              <a:srgbClr val="FFCC00"/>
            </a:solidFill>
            <a:prstDash val="sysDot"/>
            <a:round/>
            <a:headEnd type="triangle" w="med" len="med"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7588" name="Arc 4">
            <a:extLst>
              <a:ext uri="{FF2B5EF4-FFF2-40B4-BE49-F238E27FC236}">
                <a16:creationId xmlns:a16="http://schemas.microsoft.com/office/drawing/2014/main" id="{E8647682-AE5A-4BC9-9E59-4B0CC3896E9F}"/>
              </a:ext>
            </a:extLst>
          </p:cNvPr>
          <p:cNvSpPr>
            <a:spLocks/>
          </p:cNvSpPr>
          <p:nvPr/>
        </p:nvSpPr>
        <p:spPr bwMode="auto">
          <a:xfrm flipV="1">
            <a:off x="6516688" y="1922463"/>
            <a:ext cx="2197100" cy="2781300"/>
          </a:xfrm>
          <a:custGeom>
            <a:avLst/>
            <a:gdLst>
              <a:gd name="T0" fmla="*/ 1383868 w 21600"/>
              <a:gd name="T1" fmla="*/ 0 h 37708"/>
              <a:gd name="T2" fmla="*/ 542663 w 21600"/>
              <a:gd name="T3" fmla="*/ 2781300 h 37708"/>
              <a:gd name="T4" fmla="*/ 0 w 21600"/>
              <a:gd name="T5" fmla="*/ 1237453 h 377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37708" fill="none" extrusionOk="0">
                <a:moveTo>
                  <a:pt x="13604" y="0"/>
                </a:moveTo>
                <a:cubicBezTo>
                  <a:pt x="18662" y="4101"/>
                  <a:pt x="21600" y="10265"/>
                  <a:pt x="21600" y="16777"/>
                </a:cubicBezTo>
                <a:cubicBezTo>
                  <a:pt x="21600" y="26651"/>
                  <a:pt x="14903" y="35268"/>
                  <a:pt x="5334" y="37707"/>
                </a:cubicBezTo>
              </a:path>
              <a:path w="21600" h="37708" stroke="0" extrusionOk="0">
                <a:moveTo>
                  <a:pt x="13604" y="0"/>
                </a:moveTo>
                <a:cubicBezTo>
                  <a:pt x="18662" y="4101"/>
                  <a:pt x="21600" y="10265"/>
                  <a:pt x="21600" y="16777"/>
                </a:cubicBezTo>
                <a:cubicBezTo>
                  <a:pt x="21600" y="26651"/>
                  <a:pt x="14903" y="35268"/>
                  <a:pt x="5334" y="37707"/>
                </a:cubicBezTo>
                <a:lnTo>
                  <a:pt x="0" y="16777"/>
                </a:lnTo>
                <a:lnTo>
                  <a:pt x="13604" y="0"/>
                </a:lnTo>
                <a:close/>
              </a:path>
            </a:pathLst>
          </a:custGeom>
          <a:noFill/>
          <a:ln w="57150">
            <a:solidFill>
              <a:srgbClr val="FFCC00"/>
            </a:solidFill>
            <a:prstDash val="sysDot"/>
            <a:round/>
            <a:headEnd type="triangle" w="med" len="med"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7589" name="Rectangle 5">
            <a:extLst>
              <a:ext uri="{FF2B5EF4-FFF2-40B4-BE49-F238E27FC236}">
                <a16:creationId xmlns:a16="http://schemas.microsoft.com/office/drawing/2014/main" id="{D80BC594-8D8F-49A4-8F64-6E40F8715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13" y="4191000"/>
            <a:ext cx="184150" cy="579438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</a:pPr>
            <a:endParaRPr lang="ko-KR" altLang="ko-KR" sz="3200"/>
          </a:p>
        </p:txBody>
      </p:sp>
      <p:sp>
        <p:nvSpPr>
          <p:cNvPr id="67590" name="Text Box 25">
            <a:extLst>
              <a:ext uri="{FF2B5EF4-FFF2-40B4-BE49-F238E27FC236}">
                <a16:creationId xmlns:a16="http://schemas.microsoft.com/office/drawing/2014/main" id="{9D3BAF50-0F46-4203-986F-3EB62ECEF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1341440"/>
            <a:ext cx="5327650" cy="503237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6081CD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tIns="36000" bIns="36000" anchor="ctr"/>
          <a:lstStyle>
            <a:lvl1pPr marL="4508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ts val="600"/>
              </a:spcBef>
            </a:pPr>
            <a:r>
              <a:rPr lang="en-US" altLang="ko-KR" sz="2400">
                <a:solidFill>
                  <a:srgbClr val="FF3300"/>
                </a:solidFill>
              </a:rPr>
              <a:t>HRD </a:t>
            </a:r>
            <a:r>
              <a:rPr lang="ko-KR" altLang="en-US" sz="2400">
                <a:solidFill>
                  <a:srgbClr val="FF3300"/>
                </a:solidFill>
              </a:rPr>
              <a:t>단골손님 관리방법</a:t>
            </a:r>
          </a:p>
        </p:txBody>
      </p:sp>
      <p:pic>
        <p:nvPicPr>
          <p:cNvPr id="67591" name="Picture 7" descr="shakespeare_writing_hg_clr">
            <a:extLst>
              <a:ext uri="{FF2B5EF4-FFF2-40B4-BE49-F238E27FC236}">
                <a16:creationId xmlns:a16="http://schemas.microsoft.com/office/drawing/2014/main" id="{DE4E7FC2-15A5-4C90-901B-E2FD1B057ED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205038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template04_2">
            <a:extLst>
              <a:ext uri="{FF2B5EF4-FFF2-40B4-BE49-F238E27FC236}">
                <a16:creationId xmlns:a16="http://schemas.microsoft.com/office/drawing/2014/main" id="{0CEFE38A-44D3-41D6-A387-CEB89987A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Rectangle 3">
            <a:extLst>
              <a:ext uri="{FF2B5EF4-FFF2-40B4-BE49-F238E27FC236}">
                <a16:creationId xmlns:a16="http://schemas.microsoft.com/office/drawing/2014/main" id="{0AF54370-42C9-45B0-9C0B-C5CD10FA0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13" y="4191000"/>
            <a:ext cx="184150" cy="579438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</a:pPr>
            <a:endParaRPr lang="ko-KR" altLang="ko-KR" sz="3200"/>
          </a:p>
        </p:txBody>
      </p:sp>
      <p:grpSp>
        <p:nvGrpSpPr>
          <p:cNvPr id="68612" name="Group 7">
            <a:extLst>
              <a:ext uri="{FF2B5EF4-FFF2-40B4-BE49-F238E27FC236}">
                <a16:creationId xmlns:a16="http://schemas.microsoft.com/office/drawing/2014/main" id="{8BFD7804-9A47-433B-AF2E-E009F111D351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68650" name="Text Box 8">
              <a:extLst>
                <a:ext uri="{FF2B5EF4-FFF2-40B4-BE49-F238E27FC236}">
                  <a16:creationId xmlns:a16="http://schemas.microsoft.com/office/drawing/2014/main" id="{A0ABEA35-1592-406C-A6D1-ED52779897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68651" name="Line 9">
              <a:extLst>
                <a:ext uri="{FF2B5EF4-FFF2-40B4-BE49-F238E27FC236}">
                  <a16:creationId xmlns:a16="http://schemas.microsoft.com/office/drawing/2014/main" id="{8CCED07F-97F7-4C88-A100-85EB022995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68613" name="Group 10">
            <a:extLst>
              <a:ext uri="{FF2B5EF4-FFF2-40B4-BE49-F238E27FC236}">
                <a16:creationId xmlns:a16="http://schemas.microsoft.com/office/drawing/2014/main" id="{C2B16446-A71D-42CA-97E8-61F5C86DB41F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68642" name="Line 11">
              <a:extLst>
                <a:ext uri="{FF2B5EF4-FFF2-40B4-BE49-F238E27FC236}">
                  <a16:creationId xmlns:a16="http://schemas.microsoft.com/office/drawing/2014/main" id="{1E7E671F-17F2-466F-B151-DAD9AC2119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DDDDDD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68643" name="Group 12">
              <a:extLst>
                <a:ext uri="{FF2B5EF4-FFF2-40B4-BE49-F238E27FC236}">
                  <a16:creationId xmlns:a16="http://schemas.microsoft.com/office/drawing/2014/main" id="{45A3820A-B4C2-4735-931A-D8FF24C06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68645" name="Oval 13">
                <a:extLst>
                  <a:ext uri="{FF2B5EF4-FFF2-40B4-BE49-F238E27FC236}">
                    <a16:creationId xmlns:a16="http://schemas.microsoft.com/office/drawing/2014/main" id="{CED11767-24F7-41B8-82C4-42A31AB10DA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646" name="Oval 14">
                <a:extLst>
                  <a:ext uri="{FF2B5EF4-FFF2-40B4-BE49-F238E27FC236}">
                    <a16:creationId xmlns:a16="http://schemas.microsoft.com/office/drawing/2014/main" id="{53675A6E-197E-4099-8FDB-C93C02FF4EF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647" name="Oval 15">
                <a:extLst>
                  <a:ext uri="{FF2B5EF4-FFF2-40B4-BE49-F238E27FC236}">
                    <a16:creationId xmlns:a16="http://schemas.microsoft.com/office/drawing/2014/main" id="{7E4BF6AA-F35A-464A-9081-D6BB2CEB690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648" name="Oval 16">
                <a:extLst>
                  <a:ext uri="{FF2B5EF4-FFF2-40B4-BE49-F238E27FC236}">
                    <a16:creationId xmlns:a16="http://schemas.microsoft.com/office/drawing/2014/main" id="{5F53ABD6-40FD-40B6-8828-76186633E4C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649" name="Oval 17">
                <a:extLst>
                  <a:ext uri="{FF2B5EF4-FFF2-40B4-BE49-F238E27FC236}">
                    <a16:creationId xmlns:a16="http://schemas.microsoft.com/office/drawing/2014/main" id="{12AF9EB7-48FA-4556-9432-1DDDE41F8E9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8644" name="Text Box 18">
              <a:extLst>
                <a:ext uri="{FF2B5EF4-FFF2-40B4-BE49-F238E27FC236}">
                  <a16:creationId xmlns:a16="http://schemas.microsoft.com/office/drawing/2014/main" id="{7785B07B-111C-494A-8AF9-06FA4E648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4180" cy="288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ko-KR" sz="2400"/>
                <a:t>HRD </a:t>
              </a:r>
              <a:r>
                <a:rPr lang="ko-KR" altLang="en-US" sz="2400"/>
                <a:t>단골손님 관리방법</a:t>
              </a:r>
            </a:p>
          </p:txBody>
        </p:sp>
      </p:grpSp>
      <p:graphicFrame>
        <p:nvGraphicFramePr>
          <p:cNvPr id="292908" name="Group 44">
            <a:extLst>
              <a:ext uri="{FF2B5EF4-FFF2-40B4-BE49-F238E27FC236}">
                <a16:creationId xmlns:a16="http://schemas.microsoft.com/office/drawing/2014/main" id="{A554583C-8885-43D5-A0F0-7E82ADC5FAC8}"/>
              </a:ext>
            </a:extLst>
          </p:cNvPr>
          <p:cNvGraphicFramePr>
            <a:graphicFrameLocks noGrp="1"/>
          </p:cNvGraphicFramePr>
          <p:nvPr/>
        </p:nvGraphicFramePr>
        <p:xfrm>
          <a:off x="2339975" y="1484313"/>
          <a:ext cx="5976938" cy="4176712"/>
        </p:xfrm>
        <a:graphic>
          <a:graphicData uri="http://schemas.openxmlformats.org/drawingml/2006/table">
            <a:tbl>
              <a:tblPr/>
              <a:tblGrid>
                <a:gridCol w="1493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19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예측 가능성</a:t>
                      </a: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관심도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높음</a:t>
                      </a: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낮음</a:t>
                      </a: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높음</a:t>
                      </a: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낮음</a:t>
                      </a: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18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A.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거의 문제없음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sng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직원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B.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예측불가능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하지만 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관리가능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E.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최소한도의 노력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F.</a:t>
                      </a: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 없음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직원  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26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C.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파워는 있으나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예측가능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sng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인사담당자</a:t>
                      </a: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sng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최고경영자</a:t>
                      </a: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D.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가장 위험하나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기회 상존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sng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일선 관리자</a:t>
                      </a: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G.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만족만 유지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sng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최고경영자</a:t>
                      </a: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sng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인사담당자</a:t>
                      </a: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H.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 역할자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sng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일선 관리자</a:t>
                      </a: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ko-KR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639" name="Text Box 45">
            <a:extLst>
              <a:ext uri="{FF2B5EF4-FFF2-40B4-BE49-F238E27FC236}">
                <a16:creationId xmlns:a16="http://schemas.microsoft.com/office/drawing/2014/main" id="{7819F693-9F5A-485C-B6DE-D138DC966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5" y="2781300"/>
            <a:ext cx="504825" cy="2109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altLang="ko-KR" sz="240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ko-KR" altLang="en-US" sz="240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ko-KR" altLang="en-US" sz="240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워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altLang="ko-KR" sz="2400">
              <a:solidFill>
                <a:srgbClr val="FF3300"/>
              </a:solidFill>
              <a:ea typeface="맑은 고딕" panose="020B0503020000020004" pitchFamily="50" charset="-127"/>
            </a:endParaRPr>
          </a:p>
        </p:txBody>
      </p:sp>
      <p:sp>
        <p:nvSpPr>
          <p:cNvPr id="68640" name="Text Box 46">
            <a:extLst>
              <a:ext uri="{FF2B5EF4-FFF2-40B4-BE49-F238E27FC236}">
                <a16:creationId xmlns:a16="http://schemas.microsoft.com/office/drawing/2014/main" id="{6246B828-4515-41DF-B2DE-2A9D15D17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2565400"/>
            <a:ext cx="433388" cy="788988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낮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음</a:t>
            </a:r>
          </a:p>
        </p:txBody>
      </p:sp>
      <p:sp>
        <p:nvSpPr>
          <p:cNvPr id="68641" name="Text Box 47">
            <a:extLst>
              <a:ext uri="{FF2B5EF4-FFF2-40B4-BE49-F238E27FC236}">
                <a16:creationId xmlns:a16="http://schemas.microsoft.com/office/drawing/2014/main" id="{9AA8D0D3-7966-4EE6-8404-B5067B893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4221165"/>
            <a:ext cx="433388" cy="788987"/>
          </a:xfrm>
          <a:prstGeom prst="rect">
            <a:avLst/>
          </a:prstGeom>
          <a:solidFill>
            <a:srgbClr val="FF99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높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음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template04_2">
            <a:extLst>
              <a:ext uri="{FF2B5EF4-FFF2-40B4-BE49-F238E27FC236}">
                <a16:creationId xmlns:a16="http://schemas.microsoft.com/office/drawing/2014/main" id="{43FE2935-BA89-4A06-B908-2BA6FC91F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5" name="Rectangle 3">
            <a:extLst>
              <a:ext uri="{FF2B5EF4-FFF2-40B4-BE49-F238E27FC236}">
                <a16:creationId xmlns:a16="http://schemas.microsoft.com/office/drawing/2014/main" id="{52A8E798-DF34-427C-BC99-EE6E64FFA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13" y="4191000"/>
            <a:ext cx="184150" cy="579438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</a:pPr>
            <a:endParaRPr lang="ko-KR" altLang="ko-KR" sz="3200"/>
          </a:p>
        </p:txBody>
      </p:sp>
      <p:grpSp>
        <p:nvGrpSpPr>
          <p:cNvPr id="69636" name="Group 4">
            <a:extLst>
              <a:ext uri="{FF2B5EF4-FFF2-40B4-BE49-F238E27FC236}">
                <a16:creationId xmlns:a16="http://schemas.microsoft.com/office/drawing/2014/main" id="{4747B729-C11C-4984-BF83-D678221FBAC1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69675" name="Text Box 5">
              <a:extLst>
                <a:ext uri="{FF2B5EF4-FFF2-40B4-BE49-F238E27FC236}">
                  <a16:creationId xmlns:a16="http://schemas.microsoft.com/office/drawing/2014/main" id="{7DA527E6-F351-4675-83D2-5318996E13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69676" name="Line 6">
              <a:extLst>
                <a:ext uri="{FF2B5EF4-FFF2-40B4-BE49-F238E27FC236}">
                  <a16:creationId xmlns:a16="http://schemas.microsoft.com/office/drawing/2014/main" id="{E79B4F6C-1553-4960-BF8C-C1279CC3D1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69637" name="Group 7">
            <a:extLst>
              <a:ext uri="{FF2B5EF4-FFF2-40B4-BE49-F238E27FC236}">
                <a16:creationId xmlns:a16="http://schemas.microsoft.com/office/drawing/2014/main" id="{94E66729-ABBF-4FD5-8C73-69204913A4A3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69667" name="Line 8">
              <a:extLst>
                <a:ext uri="{FF2B5EF4-FFF2-40B4-BE49-F238E27FC236}">
                  <a16:creationId xmlns:a16="http://schemas.microsoft.com/office/drawing/2014/main" id="{B0BEE8A3-DFCF-4389-BA4D-F52AA826D1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DDDDDD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69668" name="Group 9">
              <a:extLst>
                <a:ext uri="{FF2B5EF4-FFF2-40B4-BE49-F238E27FC236}">
                  <a16:creationId xmlns:a16="http://schemas.microsoft.com/office/drawing/2014/main" id="{16AA7A1C-A8C9-4DE7-95AD-FA702622E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69670" name="Oval 10">
                <a:extLst>
                  <a:ext uri="{FF2B5EF4-FFF2-40B4-BE49-F238E27FC236}">
                    <a16:creationId xmlns:a16="http://schemas.microsoft.com/office/drawing/2014/main" id="{561E8495-29F5-4D34-94C8-F3B062712D3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671" name="Oval 11">
                <a:extLst>
                  <a:ext uri="{FF2B5EF4-FFF2-40B4-BE49-F238E27FC236}">
                    <a16:creationId xmlns:a16="http://schemas.microsoft.com/office/drawing/2014/main" id="{A4B8FAAB-B2AF-4708-BC52-6A921521D23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672" name="Oval 12">
                <a:extLst>
                  <a:ext uri="{FF2B5EF4-FFF2-40B4-BE49-F238E27FC236}">
                    <a16:creationId xmlns:a16="http://schemas.microsoft.com/office/drawing/2014/main" id="{D265A951-F82D-4818-9C59-C7780C72242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673" name="Oval 13">
                <a:extLst>
                  <a:ext uri="{FF2B5EF4-FFF2-40B4-BE49-F238E27FC236}">
                    <a16:creationId xmlns:a16="http://schemas.microsoft.com/office/drawing/2014/main" id="{FC6120EA-7321-4A11-ABCF-9952170CD47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674" name="Oval 14">
                <a:extLst>
                  <a:ext uri="{FF2B5EF4-FFF2-40B4-BE49-F238E27FC236}">
                    <a16:creationId xmlns:a16="http://schemas.microsoft.com/office/drawing/2014/main" id="{45BC88A6-77E6-446C-AAF8-8985A976D86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9669" name="Text Box 15">
              <a:extLst>
                <a:ext uri="{FF2B5EF4-FFF2-40B4-BE49-F238E27FC236}">
                  <a16:creationId xmlns:a16="http://schemas.microsoft.com/office/drawing/2014/main" id="{3ADDE568-8C62-4BAB-9387-CEE139147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4180" cy="288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ko-KR" sz="2400"/>
                <a:t>HRD </a:t>
              </a:r>
              <a:r>
                <a:rPr lang="ko-KR" altLang="en-US" sz="2400"/>
                <a:t>단골손님 관리방법</a:t>
              </a:r>
            </a:p>
          </p:txBody>
        </p:sp>
      </p:grpSp>
      <p:sp>
        <p:nvSpPr>
          <p:cNvPr id="69638" name="Text Box 25">
            <a:extLst>
              <a:ext uri="{FF2B5EF4-FFF2-40B4-BE49-F238E27FC236}">
                <a16:creationId xmlns:a16="http://schemas.microsoft.com/office/drawing/2014/main" id="{37FC9112-E170-40E7-A904-C57EB3799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5" y="981075"/>
            <a:ext cx="6048375" cy="431800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6081CD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tIns="36000" bIns="36000" anchor="ctr"/>
          <a:lstStyle>
            <a:lvl1pPr marL="4508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spcBef>
                <a:spcPts val="600"/>
              </a:spcBef>
            </a:pPr>
            <a:r>
              <a:rPr lang="ko-KR" altLang="en-US" sz="1800">
                <a:solidFill>
                  <a:srgbClr val="FF0000"/>
                </a:solidFill>
              </a:rPr>
              <a:t>관계자가 시점에 따라 교육성과에 미치는 영향력</a:t>
            </a:r>
          </a:p>
        </p:txBody>
      </p:sp>
      <p:graphicFrame>
        <p:nvGraphicFramePr>
          <p:cNvPr id="294986" name="Group 74">
            <a:extLst>
              <a:ext uri="{FF2B5EF4-FFF2-40B4-BE49-F238E27FC236}">
                <a16:creationId xmlns:a16="http://schemas.microsoft.com/office/drawing/2014/main" id="{FD1ADA8F-BEAF-4EB6-87E0-61E54EFC2C87}"/>
              </a:ext>
            </a:extLst>
          </p:cNvPr>
          <p:cNvGraphicFramePr>
            <a:graphicFrameLocks noGrp="1"/>
          </p:cNvGraphicFramePr>
          <p:nvPr/>
        </p:nvGraphicFramePr>
        <p:xfrm>
          <a:off x="468315" y="1700215"/>
          <a:ext cx="8353425" cy="2376487"/>
        </p:xfrm>
        <a:graphic>
          <a:graphicData uri="http://schemas.openxmlformats.org/drawingml/2006/table">
            <a:tbl>
              <a:tblPr/>
              <a:tblGrid>
                <a:gridCol w="2009775">
                  <a:extLst>
                    <a:ext uri="{9D8B030D-6E8A-4147-A177-3AD203B41FA5}">
                      <a16:colId xmlns:a16="http://schemas.microsoft.com/office/drawing/2014/main" val="2588235695"/>
                    </a:ext>
                  </a:extLst>
                </a:gridCol>
                <a:gridCol w="2011362">
                  <a:extLst>
                    <a:ext uri="{9D8B030D-6E8A-4147-A177-3AD203B41FA5}">
                      <a16:colId xmlns:a16="http://schemas.microsoft.com/office/drawing/2014/main" val="1272525639"/>
                    </a:ext>
                  </a:extLst>
                </a:gridCol>
                <a:gridCol w="2008188">
                  <a:extLst>
                    <a:ext uri="{9D8B030D-6E8A-4147-A177-3AD203B41FA5}">
                      <a16:colId xmlns:a16="http://schemas.microsoft.com/office/drawing/2014/main" val="1691357419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3949321081"/>
                    </a:ext>
                  </a:extLst>
                </a:gridCol>
              </a:tblGrid>
              <a:tr h="59372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r>
                        <a:rPr kumimoji="1" lang="en-US" altLang="ko-K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시점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 전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 중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 후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226718"/>
                  </a:ext>
                </a:extLst>
              </a:tr>
              <a:tr h="5953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상사</a:t>
                      </a:r>
                      <a:endParaRPr kumimoji="1" lang="ko-KR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kumimoji="1" lang="en-US" altLang="ko-KR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238760"/>
                  </a:ext>
                </a:extLst>
              </a:tr>
              <a:tr h="59372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강사</a:t>
                      </a:r>
                      <a:r>
                        <a:rPr kumimoji="1" lang="en-US" altLang="ko-KR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1" lang="ko-KR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</a:t>
                      </a:r>
                      <a:endParaRPr kumimoji="1" lang="ko-KR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kumimoji="1" lang="en-US" altLang="ko-KR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654954"/>
                  </a:ext>
                </a:extLst>
              </a:tr>
              <a:tr h="59372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학습자 본인</a:t>
                      </a:r>
                      <a:endParaRPr kumimoji="1" lang="ko-KR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kumimoji="1" lang="en-US" altLang="ko-KR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kumimoji="1" lang="en-US" altLang="ko-KR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kumimoji="1" lang="en-US" altLang="ko-KR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2314197"/>
                  </a:ext>
                </a:extLst>
              </a:tr>
            </a:tbl>
          </a:graphicData>
        </a:graphic>
      </p:graphicFrame>
      <p:sp>
        <p:nvSpPr>
          <p:cNvPr id="69666" name="Rectangle 72">
            <a:extLst>
              <a:ext uri="{FF2B5EF4-FFF2-40B4-BE49-F238E27FC236}">
                <a16:creationId xmlns:a16="http://schemas.microsoft.com/office/drawing/2014/main" id="{5AEC1C2B-394A-40F1-9D8B-E9B9F9619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4724402"/>
            <a:ext cx="7632700" cy="1362075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rgbClr val="FFFF00"/>
                </a:solidFill>
                <a:latin typeface="Tahoma" panose="020B0604030504040204" pitchFamily="34" charset="0"/>
                <a:ea typeface="HY견고딕" panose="02030600000101010101" pitchFamily="18" charset="-127"/>
              </a:rPr>
              <a:t>출처</a:t>
            </a:r>
            <a:r>
              <a:rPr lang="en-US" altLang="ko-KR" sz="1600">
                <a:solidFill>
                  <a:srgbClr val="FFFF00"/>
                </a:solidFill>
                <a:latin typeface="Tahoma" panose="020B0604030504040204" pitchFamily="34" charset="0"/>
                <a:ea typeface="HY견고딕" panose="02030600000101010101" pitchFamily="18" charset="-127"/>
              </a:rPr>
              <a:t>: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ko-KR" sz="1600">
                <a:solidFill>
                  <a:srgbClr val="FFFF00"/>
                </a:solidFill>
                <a:latin typeface="Tahoma" panose="020B0604030504040204" pitchFamily="34" charset="0"/>
                <a:ea typeface="HY견고딕" panose="02030600000101010101" pitchFamily="18" charset="-127"/>
              </a:rPr>
              <a:t>Transfer Of Training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ko-KR" sz="1600">
                <a:solidFill>
                  <a:srgbClr val="FFFF00"/>
                </a:solidFill>
                <a:latin typeface="Tahoma" panose="020B0604030504040204" pitchFamily="34" charset="0"/>
                <a:ea typeface="HY견고딕" panose="02030600000101010101" pitchFamily="18" charset="-127"/>
              </a:rPr>
              <a:t>Action-packed Strategies To Ensure High Payoff From Training Investments 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ko-KR" sz="1600">
                <a:solidFill>
                  <a:srgbClr val="FFFF00"/>
                </a:solidFill>
                <a:latin typeface="Tahoma" panose="020B0604030504040204" pitchFamily="34" charset="0"/>
                <a:ea typeface="HY견고딕" panose="02030600000101010101" pitchFamily="18" charset="-127"/>
              </a:rPr>
              <a:t>by John W. Newstrom, Mary Broad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template04_2">
            <a:extLst>
              <a:ext uri="{FF2B5EF4-FFF2-40B4-BE49-F238E27FC236}">
                <a16:creationId xmlns:a16="http://schemas.microsoft.com/office/drawing/2014/main" id="{B88A0F99-4F5B-4D12-B609-913D30F2D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Arc 3">
            <a:extLst>
              <a:ext uri="{FF2B5EF4-FFF2-40B4-BE49-F238E27FC236}">
                <a16:creationId xmlns:a16="http://schemas.microsoft.com/office/drawing/2014/main" id="{1D06E34E-7B1A-4253-8CB7-065D67043AE8}"/>
              </a:ext>
            </a:extLst>
          </p:cNvPr>
          <p:cNvSpPr>
            <a:spLocks/>
          </p:cNvSpPr>
          <p:nvPr/>
        </p:nvSpPr>
        <p:spPr bwMode="auto">
          <a:xfrm flipH="1" flipV="1">
            <a:off x="395288" y="1993900"/>
            <a:ext cx="2374900" cy="2781300"/>
          </a:xfrm>
          <a:custGeom>
            <a:avLst/>
            <a:gdLst>
              <a:gd name="T0" fmla="*/ 1495857 w 21600"/>
              <a:gd name="T1" fmla="*/ 0 h 37708"/>
              <a:gd name="T2" fmla="*/ 586578 w 21600"/>
              <a:gd name="T3" fmla="*/ 2781300 h 37708"/>
              <a:gd name="T4" fmla="*/ 0 w 21600"/>
              <a:gd name="T5" fmla="*/ 1237453 h 377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37708" fill="none" extrusionOk="0">
                <a:moveTo>
                  <a:pt x="13604" y="0"/>
                </a:moveTo>
                <a:cubicBezTo>
                  <a:pt x="18662" y="4101"/>
                  <a:pt x="21600" y="10265"/>
                  <a:pt x="21600" y="16777"/>
                </a:cubicBezTo>
                <a:cubicBezTo>
                  <a:pt x="21600" y="26651"/>
                  <a:pt x="14903" y="35268"/>
                  <a:pt x="5334" y="37707"/>
                </a:cubicBezTo>
              </a:path>
              <a:path w="21600" h="37708" stroke="0" extrusionOk="0">
                <a:moveTo>
                  <a:pt x="13604" y="0"/>
                </a:moveTo>
                <a:cubicBezTo>
                  <a:pt x="18662" y="4101"/>
                  <a:pt x="21600" y="10265"/>
                  <a:pt x="21600" y="16777"/>
                </a:cubicBezTo>
                <a:cubicBezTo>
                  <a:pt x="21600" y="26651"/>
                  <a:pt x="14903" y="35268"/>
                  <a:pt x="5334" y="37707"/>
                </a:cubicBezTo>
                <a:lnTo>
                  <a:pt x="0" y="16777"/>
                </a:lnTo>
                <a:lnTo>
                  <a:pt x="13604" y="0"/>
                </a:lnTo>
                <a:close/>
              </a:path>
            </a:pathLst>
          </a:custGeom>
          <a:noFill/>
          <a:ln w="57150">
            <a:solidFill>
              <a:srgbClr val="FFCC00"/>
            </a:solidFill>
            <a:prstDash val="sysDot"/>
            <a:round/>
            <a:headEnd type="triangle" w="med" len="med"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0660" name="Arc 4">
            <a:extLst>
              <a:ext uri="{FF2B5EF4-FFF2-40B4-BE49-F238E27FC236}">
                <a16:creationId xmlns:a16="http://schemas.microsoft.com/office/drawing/2014/main" id="{1249CFBD-5AA8-4D81-9D08-AEE6D4563B79}"/>
              </a:ext>
            </a:extLst>
          </p:cNvPr>
          <p:cNvSpPr>
            <a:spLocks/>
          </p:cNvSpPr>
          <p:nvPr/>
        </p:nvSpPr>
        <p:spPr bwMode="auto">
          <a:xfrm flipV="1">
            <a:off x="6516688" y="1922463"/>
            <a:ext cx="2197100" cy="2781300"/>
          </a:xfrm>
          <a:custGeom>
            <a:avLst/>
            <a:gdLst>
              <a:gd name="T0" fmla="*/ 1383868 w 21600"/>
              <a:gd name="T1" fmla="*/ 0 h 37708"/>
              <a:gd name="T2" fmla="*/ 542663 w 21600"/>
              <a:gd name="T3" fmla="*/ 2781300 h 37708"/>
              <a:gd name="T4" fmla="*/ 0 w 21600"/>
              <a:gd name="T5" fmla="*/ 1237453 h 377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37708" fill="none" extrusionOk="0">
                <a:moveTo>
                  <a:pt x="13604" y="0"/>
                </a:moveTo>
                <a:cubicBezTo>
                  <a:pt x="18662" y="4101"/>
                  <a:pt x="21600" y="10265"/>
                  <a:pt x="21600" y="16777"/>
                </a:cubicBezTo>
                <a:cubicBezTo>
                  <a:pt x="21600" y="26651"/>
                  <a:pt x="14903" y="35268"/>
                  <a:pt x="5334" y="37707"/>
                </a:cubicBezTo>
              </a:path>
              <a:path w="21600" h="37708" stroke="0" extrusionOk="0">
                <a:moveTo>
                  <a:pt x="13604" y="0"/>
                </a:moveTo>
                <a:cubicBezTo>
                  <a:pt x="18662" y="4101"/>
                  <a:pt x="21600" y="10265"/>
                  <a:pt x="21600" y="16777"/>
                </a:cubicBezTo>
                <a:cubicBezTo>
                  <a:pt x="21600" y="26651"/>
                  <a:pt x="14903" y="35268"/>
                  <a:pt x="5334" y="37707"/>
                </a:cubicBezTo>
                <a:lnTo>
                  <a:pt x="0" y="16777"/>
                </a:lnTo>
                <a:lnTo>
                  <a:pt x="13604" y="0"/>
                </a:lnTo>
                <a:close/>
              </a:path>
            </a:pathLst>
          </a:custGeom>
          <a:noFill/>
          <a:ln w="57150">
            <a:solidFill>
              <a:srgbClr val="FFCC00"/>
            </a:solidFill>
            <a:prstDash val="sysDot"/>
            <a:round/>
            <a:headEnd type="triangle" w="med" len="med"/>
            <a:tailEnd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0661" name="Rectangle 5">
            <a:extLst>
              <a:ext uri="{FF2B5EF4-FFF2-40B4-BE49-F238E27FC236}">
                <a16:creationId xmlns:a16="http://schemas.microsoft.com/office/drawing/2014/main" id="{4B6BFBD2-4000-47C2-9F6D-C5D672058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13" y="4191000"/>
            <a:ext cx="184150" cy="579438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</a:pPr>
            <a:endParaRPr lang="ko-KR" altLang="ko-KR" sz="3200"/>
          </a:p>
        </p:txBody>
      </p:sp>
      <p:sp>
        <p:nvSpPr>
          <p:cNvPr id="70662" name="Text Box 25">
            <a:extLst>
              <a:ext uri="{FF2B5EF4-FFF2-40B4-BE49-F238E27FC236}">
                <a16:creationId xmlns:a16="http://schemas.microsoft.com/office/drawing/2014/main" id="{3672A88D-8216-4BC5-8187-3081130BF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1125538"/>
            <a:ext cx="5327650" cy="86360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6081CD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tIns="36000" bIns="36000" anchor="ctr"/>
          <a:lstStyle>
            <a:lvl1pPr marL="4508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ts val="600"/>
              </a:spcBef>
            </a:pPr>
            <a:r>
              <a:rPr lang="en-US" altLang="ko-KR" sz="2400">
                <a:solidFill>
                  <a:srgbClr val="FF3300"/>
                </a:solidFill>
              </a:rPr>
              <a:t>HRD </a:t>
            </a:r>
            <a:r>
              <a:rPr lang="ko-KR" altLang="en-US" sz="2400">
                <a:solidFill>
                  <a:srgbClr val="FF3300"/>
                </a:solidFill>
              </a:rPr>
              <a:t>이해관계자별 역할수준 성숙도 진단</a:t>
            </a:r>
          </a:p>
        </p:txBody>
      </p:sp>
      <p:pic>
        <p:nvPicPr>
          <p:cNvPr id="70663" name="Picture 7" descr="shakespeare_writing_hg_clr">
            <a:extLst>
              <a:ext uri="{FF2B5EF4-FFF2-40B4-BE49-F238E27FC236}">
                <a16:creationId xmlns:a16="http://schemas.microsoft.com/office/drawing/2014/main" id="{4F38E6FF-3549-4A0F-BC40-7B2B2C1FEE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205038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template04_2">
            <a:extLst>
              <a:ext uri="{FF2B5EF4-FFF2-40B4-BE49-F238E27FC236}">
                <a16:creationId xmlns:a16="http://schemas.microsoft.com/office/drawing/2014/main" id="{DD62072B-8A9B-46BB-A892-220544DF2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Rectangle 3">
            <a:extLst>
              <a:ext uri="{FF2B5EF4-FFF2-40B4-BE49-F238E27FC236}">
                <a16:creationId xmlns:a16="http://schemas.microsoft.com/office/drawing/2014/main" id="{CCD14F80-56E7-488F-B878-5C48EE68F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13" y="4191000"/>
            <a:ext cx="184150" cy="579438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</a:pPr>
            <a:endParaRPr lang="ko-KR" altLang="ko-KR" sz="3200"/>
          </a:p>
        </p:txBody>
      </p:sp>
      <p:grpSp>
        <p:nvGrpSpPr>
          <p:cNvPr id="71684" name="Group 4">
            <a:extLst>
              <a:ext uri="{FF2B5EF4-FFF2-40B4-BE49-F238E27FC236}">
                <a16:creationId xmlns:a16="http://schemas.microsoft.com/office/drawing/2014/main" id="{5DB012BE-E837-4867-8F5D-5682AF980287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71726" name="Text Box 5">
              <a:extLst>
                <a:ext uri="{FF2B5EF4-FFF2-40B4-BE49-F238E27FC236}">
                  <a16:creationId xmlns:a16="http://schemas.microsoft.com/office/drawing/2014/main" id="{E55B3DEB-5944-4298-AE54-BA36F2FD01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71727" name="Line 6">
              <a:extLst>
                <a:ext uri="{FF2B5EF4-FFF2-40B4-BE49-F238E27FC236}">
                  <a16:creationId xmlns:a16="http://schemas.microsoft.com/office/drawing/2014/main" id="{090FDAA6-9F41-4FBB-960F-449A6EF480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71685" name="Group 7">
            <a:extLst>
              <a:ext uri="{FF2B5EF4-FFF2-40B4-BE49-F238E27FC236}">
                <a16:creationId xmlns:a16="http://schemas.microsoft.com/office/drawing/2014/main" id="{C7BC6DCB-0E6D-453A-888B-A887855F5726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71718" name="Line 8">
              <a:extLst>
                <a:ext uri="{FF2B5EF4-FFF2-40B4-BE49-F238E27FC236}">
                  <a16:creationId xmlns:a16="http://schemas.microsoft.com/office/drawing/2014/main" id="{2533A9FD-B63D-46E0-8693-A5849242C5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DDDDDD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71719" name="Group 9">
              <a:extLst>
                <a:ext uri="{FF2B5EF4-FFF2-40B4-BE49-F238E27FC236}">
                  <a16:creationId xmlns:a16="http://schemas.microsoft.com/office/drawing/2014/main" id="{32A5D110-57F5-4B8C-AEA0-EC45B98005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71721" name="Oval 10">
                <a:extLst>
                  <a:ext uri="{FF2B5EF4-FFF2-40B4-BE49-F238E27FC236}">
                    <a16:creationId xmlns:a16="http://schemas.microsoft.com/office/drawing/2014/main" id="{ACB43519-6259-4A6D-891C-1C0206259E7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722" name="Oval 11">
                <a:extLst>
                  <a:ext uri="{FF2B5EF4-FFF2-40B4-BE49-F238E27FC236}">
                    <a16:creationId xmlns:a16="http://schemas.microsoft.com/office/drawing/2014/main" id="{4FAB93C9-11D4-47F5-AB6E-62B56196373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723" name="Oval 12">
                <a:extLst>
                  <a:ext uri="{FF2B5EF4-FFF2-40B4-BE49-F238E27FC236}">
                    <a16:creationId xmlns:a16="http://schemas.microsoft.com/office/drawing/2014/main" id="{64A9763C-8DD3-4475-88C5-D1F84DDCA99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724" name="Oval 13">
                <a:extLst>
                  <a:ext uri="{FF2B5EF4-FFF2-40B4-BE49-F238E27FC236}">
                    <a16:creationId xmlns:a16="http://schemas.microsoft.com/office/drawing/2014/main" id="{88928072-0ACF-46BD-857E-639286D716E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725" name="Oval 14">
                <a:extLst>
                  <a:ext uri="{FF2B5EF4-FFF2-40B4-BE49-F238E27FC236}">
                    <a16:creationId xmlns:a16="http://schemas.microsoft.com/office/drawing/2014/main" id="{8172CAF5-3F16-40D0-A151-3F92048418B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1720" name="Text Box 15">
              <a:extLst>
                <a:ext uri="{FF2B5EF4-FFF2-40B4-BE49-F238E27FC236}">
                  <a16:creationId xmlns:a16="http://schemas.microsoft.com/office/drawing/2014/main" id="{14CE4C4A-B5F6-48F2-B4B3-1F22222D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4180" cy="288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ko-KR" sz="2400"/>
                <a:t>HRD </a:t>
              </a:r>
              <a:r>
                <a:rPr lang="ko-KR" altLang="en-US" sz="2400"/>
                <a:t>이해관계자별 성숙도 진단</a:t>
              </a:r>
            </a:p>
          </p:txBody>
        </p:sp>
      </p:grpSp>
      <p:grpSp>
        <p:nvGrpSpPr>
          <p:cNvPr id="71686" name="Group 45">
            <a:extLst>
              <a:ext uri="{FF2B5EF4-FFF2-40B4-BE49-F238E27FC236}">
                <a16:creationId xmlns:a16="http://schemas.microsoft.com/office/drawing/2014/main" id="{FEE3AB15-0513-417C-9228-C2D646263448}"/>
              </a:ext>
            </a:extLst>
          </p:cNvPr>
          <p:cNvGrpSpPr>
            <a:grpSpLocks/>
          </p:cNvGrpSpPr>
          <p:nvPr/>
        </p:nvGrpSpPr>
        <p:grpSpPr bwMode="auto">
          <a:xfrm>
            <a:off x="971552" y="1341438"/>
            <a:ext cx="2232025" cy="577850"/>
            <a:chOff x="748" y="1071"/>
            <a:chExt cx="1406" cy="364"/>
          </a:xfrm>
        </p:grpSpPr>
        <p:sp>
          <p:nvSpPr>
            <p:cNvPr id="300078" name="AutoShape 46">
              <a:extLst>
                <a:ext uri="{FF2B5EF4-FFF2-40B4-BE49-F238E27FC236}">
                  <a16:creationId xmlns:a16="http://schemas.microsoft.com/office/drawing/2014/main" id="{70284951-40ED-409F-8137-A09DEB248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1071"/>
              <a:ext cx="1406" cy="364"/>
            </a:xfrm>
            <a:prstGeom prst="roundRect">
              <a:avLst>
                <a:gd name="adj" fmla="val 8676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15686"/>
                    <a:invGamma/>
                  </a:schemeClr>
                </a:gs>
              </a:gsLst>
              <a:lin ang="5400000" scaled="1"/>
            </a:gradFill>
            <a:ln w="12700" algn="ctr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lIns="87313" tIns="44450" rIns="87313" bIns="44450" anchor="ctr"/>
            <a:lstStyle/>
            <a:p>
              <a:pPr algn="ctr" eaLnBrk="1" latinLnBrk="1" hangingPunct="1">
                <a:lnSpc>
                  <a:spcPct val="120000"/>
                </a:lnSpc>
                <a:defRPr/>
              </a:pPr>
              <a:endParaRPr lang="ko-KR" altLang="en-US"/>
            </a:p>
          </p:txBody>
        </p:sp>
        <p:sp>
          <p:nvSpPr>
            <p:cNvPr id="71717" name="Text Box 47">
              <a:extLst>
                <a:ext uri="{FF2B5EF4-FFF2-40B4-BE49-F238E27FC236}">
                  <a16:creationId xmlns:a16="http://schemas.microsoft.com/office/drawing/2014/main" id="{7A9A6287-B25B-4DD0-A4B5-EE39FB0603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" y="1117"/>
              <a:ext cx="104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ko-KR" altLang="en-US" sz="2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경영층 역할</a:t>
              </a:r>
            </a:p>
          </p:txBody>
        </p:sp>
      </p:grpSp>
      <p:graphicFrame>
        <p:nvGraphicFramePr>
          <p:cNvPr id="300111" name="Group 79">
            <a:extLst>
              <a:ext uri="{FF2B5EF4-FFF2-40B4-BE49-F238E27FC236}">
                <a16:creationId xmlns:a16="http://schemas.microsoft.com/office/drawing/2014/main" id="{CA95606F-BC48-47EA-BA7A-5E891B6B87CE}"/>
              </a:ext>
            </a:extLst>
          </p:cNvPr>
          <p:cNvGraphicFramePr>
            <a:graphicFrameLocks noGrp="1"/>
          </p:cNvGraphicFramePr>
          <p:nvPr/>
        </p:nvGraphicFramePr>
        <p:xfrm>
          <a:off x="971552" y="2205040"/>
          <a:ext cx="7343775" cy="2232025"/>
        </p:xfrm>
        <a:graphic>
          <a:graphicData uri="http://schemas.openxmlformats.org/drawingml/2006/table">
            <a:tbl>
              <a:tblPr/>
              <a:tblGrid>
                <a:gridCol w="36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8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12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역할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성숙도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5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하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▪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지속적인 관심과 예산 투자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▪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학습문화 조성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▪ HRD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를 전략적 파트너로 인식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template04_2">
            <a:extLst>
              <a:ext uri="{FF2B5EF4-FFF2-40B4-BE49-F238E27FC236}">
                <a16:creationId xmlns:a16="http://schemas.microsoft.com/office/drawing/2014/main" id="{B6872AB0-456A-4C61-AD4C-04EBCC5FF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Rectangle 3">
            <a:extLst>
              <a:ext uri="{FF2B5EF4-FFF2-40B4-BE49-F238E27FC236}">
                <a16:creationId xmlns:a16="http://schemas.microsoft.com/office/drawing/2014/main" id="{F46BC9F8-8737-4473-A78F-290F73393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13" y="4191000"/>
            <a:ext cx="184150" cy="579438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</a:pPr>
            <a:endParaRPr lang="ko-KR" altLang="ko-KR" sz="3200"/>
          </a:p>
        </p:txBody>
      </p:sp>
      <p:grpSp>
        <p:nvGrpSpPr>
          <p:cNvPr id="72708" name="Group 4">
            <a:extLst>
              <a:ext uri="{FF2B5EF4-FFF2-40B4-BE49-F238E27FC236}">
                <a16:creationId xmlns:a16="http://schemas.microsoft.com/office/drawing/2014/main" id="{6BA54BEE-751D-47AD-9809-070C3ED5CD4D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72760" name="Text Box 5">
              <a:extLst>
                <a:ext uri="{FF2B5EF4-FFF2-40B4-BE49-F238E27FC236}">
                  <a16:creationId xmlns:a16="http://schemas.microsoft.com/office/drawing/2014/main" id="{849A24EB-6560-4307-B2DD-FCB82EEAA3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72761" name="Line 6">
              <a:extLst>
                <a:ext uri="{FF2B5EF4-FFF2-40B4-BE49-F238E27FC236}">
                  <a16:creationId xmlns:a16="http://schemas.microsoft.com/office/drawing/2014/main" id="{6A50AFF5-E5FF-4C34-A21B-00DD7A705D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72709" name="Group 7">
            <a:extLst>
              <a:ext uri="{FF2B5EF4-FFF2-40B4-BE49-F238E27FC236}">
                <a16:creationId xmlns:a16="http://schemas.microsoft.com/office/drawing/2014/main" id="{86C7D9E9-3E7E-439A-8702-AEC8C05CE8BE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72752" name="Line 8">
              <a:extLst>
                <a:ext uri="{FF2B5EF4-FFF2-40B4-BE49-F238E27FC236}">
                  <a16:creationId xmlns:a16="http://schemas.microsoft.com/office/drawing/2014/main" id="{7D1988D1-6563-4E0A-8851-13721A792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DDDDDD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72753" name="Group 9">
              <a:extLst>
                <a:ext uri="{FF2B5EF4-FFF2-40B4-BE49-F238E27FC236}">
                  <a16:creationId xmlns:a16="http://schemas.microsoft.com/office/drawing/2014/main" id="{D93E94BB-F616-4151-8F95-84370F610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72755" name="Oval 10">
                <a:extLst>
                  <a:ext uri="{FF2B5EF4-FFF2-40B4-BE49-F238E27FC236}">
                    <a16:creationId xmlns:a16="http://schemas.microsoft.com/office/drawing/2014/main" id="{0331EE2B-A2FE-4BFC-BD33-9CA8C9C8BB1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756" name="Oval 11">
                <a:extLst>
                  <a:ext uri="{FF2B5EF4-FFF2-40B4-BE49-F238E27FC236}">
                    <a16:creationId xmlns:a16="http://schemas.microsoft.com/office/drawing/2014/main" id="{1DAC94EE-6CD1-4C08-93F1-6D3D661929F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757" name="Oval 12">
                <a:extLst>
                  <a:ext uri="{FF2B5EF4-FFF2-40B4-BE49-F238E27FC236}">
                    <a16:creationId xmlns:a16="http://schemas.microsoft.com/office/drawing/2014/main" id="{C8D6B579-53A9-4189-BC06-D385CF7FB3E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758" name="Oval 13">
                <a:extLst>
                  <a:ext uri="{FF2B5EF4-FFF2-40B4-BE49-F238E27FC236}">
                    <a16:creationId xmlns:a16="http://schemas.microsoft.com/office/drawing/2014/main" id="{0046956B-F3A5-4BE9-999E-0AFEA17F1CE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759" name="Oval 14">
                <a:extLst>
                  <a:ext uri="{FF2B5EF4-FFF2-40B4-BE49-F238E27FC236}">
                    <a16:creationId xmlns:a16="http://schemas.microsoft.com/office/drawing/2014/main" id="{A83F4CF0-1F13-4592-A555-7A68596A7E9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2754" name="Text Box 15">
              <a:extLst>
                <a:ext uri="{FF2B5EF4-FFF2-40B4-BE49-F238E27FC236}">
                  <a16:creationId xmlns:a16="http://schemas.microsoft.com/office/drawing/2014/main" id="{1D6158C9-0267-4923-86AA-F96A9E850D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4180" cy="288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ko-KR" sz="2400"/>
                <a:t>HRD </a:t>
              </a:r>
              <a:r>
                <a:rPr lang="ko-KR" altLang="en-US" sz="2400"/>
                <a:t>이해관계자별 성숙도 진단</a:t>
              </a:r>
            </a:p>
          </p:txBody>
        </p:sp>
      </p:grpSp>
      <p:grpSp>
        <p:nvGrpSpPr>
          <p:cNvPr id="72710" name="Group 16">
            <a:extLst>
              <a:ext uri="{FF2B5EF4-FFF2-40B4-BE49-F238E27FC236}">
                <a16:creationId xmlns:a16="http://schemas.microsoft.com/office/drawing/2014/main" id="{8AD78E6E-83D9-4207-94BD-F3717221E2EF}"/>
              </a:ext>
            </a:extLst>
          </p:cNvPr>
          <p:cNvGrpSpPr>
            <a:grpSpLocks/>
          </p:cNvGrpSpPr>
          <p:nvPr/>
        </p:nvGrpSpPr>
        <p:grpSpPr bwMode="auto">
          <a:xfrm>
            <a:off x="971552" y="1341438"/>
            <a:ext cx="2232025" cy="577850"/>
            <a:chOff x="748" y="1071"/>
            <a:chExt cx="1406" cy="364"/>
          </a:xfrm>
        </p:grpSpPr>
        <p:sp>
          <p:nvSpPr>
            <p:cNvPr id="302097" name="AutoShape 17">
              <a:extLst>
                <a:ext uri="{FF2B5EF4-FFF2-40B4-BE49-F238E27FC236}">
                  <a16:creationId xmlns:a16="http://schemas.microsoft.com/office/drawing/2014/main" id="{7E8EE4B3-563D-4E8A-9F4A-9208B53E0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1071"/>
              <a:ext cx="1406" cy="364"/>
            </a:xfrm>
            <a:prstGeom prst="roundRect">
              <a:avLst>
                <a:gd name="adj" fmla="val 8676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15686"/>
                    <a:invGamma/>
                  </a:schemeClr>
                </a:gs>
              </a:gsLst>
              <a:lin ang="5400000" scaled="1"/>
            </a:gradFill>
            <a:ln w="12700" algn="ctr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lIns="87313" tIns="44450" rIns="87313" bIns="44450" anchor="ctr"/>
            <a:lstStyle/>
            <a:p>
              <a:pPr algn="ctr" eaLnBrk="1" latinLnBrk="1" hangingPunct="1">
                <a:lnSpc>
                  <a:spcPct val="120000"/>
                </a:lnSpc>
                <a:defRPr/>
              </a:pPr>
              <a:endParaRPr lang="ko-KR" altLang="en-US"/>
            </a:p>
          </p:txBody>
        </p:sp>
        <p:sp>
          <p:nvSpPr>
            <p:cNvPr id="72751" name="Text Box 18">
              <a:extLst>
                <a:ext uri="{FF2B5EF4-FFF2-40B4-BE49-F238E27FC236}">
                  <a16:creationId xmlns:a16="http://schemas.microsoft.com/office/drawing/2014/main" id="{B086E229-C0FB-4708-93E0-8617507D50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" y="1117"/>
              <a:ext cx="104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ko-KR" altLang="en-US" sz="2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 역할</a:t>
              </a:r>
            </a:p>
          </p:txBody>
        </p:sp>
      </p:grpSp>
      <p:graphicFrame>
        <p:nvGraphicFramePr>
          <p:cNvPr id="302172" name="Group 92">
            <a:extLst>
              <a:ext uri="{FF2B5EF4-FFF2-40B4-BE49-F238E27FC236}">
                <a16:creationId xmlns:a16="http://schemas.microsoft.com/office/drawing/2014/main" id="{C0527036-849D-4BDE-8B18-9290630543D7}"/>
              </a:ext>
            </a:extLst>
          </p:cNvPr>
          <p:cNvGraphicFramePr>
            <a:graphicFrameLocks noGrp="1"/>
          </p:cNvGraphicFramePr>
          <p:nvPr/>
        </p:nvGraphicFramePr>
        <p:xfrm>
          <a:off x="971552" y="2133602"/>
          <a:ext cx="7343775" cy="3167063"/>
        </p:xfrm>
        <a:graphic>
          <a:graphicData uri="http://schemas.openxmlformats.org/drawingml/2006/table">
            <a:tbl>
              <a:tblPr/>
              <a:tblGrid>
                <a:gridCol w="36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8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98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역할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성숙도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하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▪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부하육성 및 책임감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▪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학습문화 조성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▪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동기부여 및 비전제시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▪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역량개발 관여 및 지도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59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▪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부하직원 학습 후 현업활용 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체크 및  피드백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template04_2">
            <a:extLst>
              <a:ext uri="{FF2B5EF4-FFF2-40B4-BE49-F238E27FC236}">
                <a16:creationId xmlns:a16="http://schemas.microsoft.com/office/drawing/2014/main" id="{C6334B59-AAC9-4AA9-A40B-B3449FA4E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Rectangle 3">
            <a:extLst>
              <a:ext uri="{FF2B5EF4-FFF2-40B4-BE49-F238E27FC236}">
                <a16:creationId xmlns:a16="http://schemas.microsoft.com/office/drawing/2014/main" id="{5BA2490D-79B9-4AB4-9987-27EEF779C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13" y="4191000"/>
            <a:ext cx="184150" cy="579438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</a:pPr>
            <a:endParaRPr lang="ko-KR" altLang="ko-KR" sz="3200"/>
          </a:p>
        </p:txBody>
      </p:sp>
      <p:grpSp>
        <p:nvGrpSpPr>
          <p:cNvPr id="73732" name="Group 4">
            <a:extLst>
              <a:ext uri="{FF2B5EF4-FFF2-40B4-BE49-F238E27FC236}">
                <a16:creationId xmlns:a16="http://schemas.microsoft.com/office/drawing/2014/main" id="{751A3005-EDBE-45DF-B199-BC28E17A32AB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73804" name="Text Box 5">
              <a:extLst>
                <a:ext uri="{FF2B5EF4-FFF2-40B4-BE49-F238E27FC236}">
                  <a16:creationId xmlns:a16="http://schemas.microsoft.com/office/drawing/2014/main" id="{F27B2C6B-EA3F-4DA6-A515-D77941DE41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73805" name="Line 6">
              <a:extLst>
                <a:ext uri="{FF2B5EF4-FFF2-40B4-BE49-F238E27FC236}">
                  <a16:creationId xmlns:a16="http://schemas.microsoft.com/office/drawing/2014/main" id="{DA9BD6E0-EC63-418C-861A-5E0FE8FB1D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73733" name="Group 7">
            <a:extLst>
              <a:ext uri="{FF2B5EF4-FFF2-40B4-BE49-F238E27FC236}">
                <a16:creationId xmlns:a16="http://schemas.microsoft.com/office/drawing/2014/main" id="{C79240A6-C58D-4FBD-BB43-3171A17B6694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73796" name="Line 8">
              <a:extLst>
                <a:ext uri="{FF2B5EF4-FFF2-40B4-BE49-F238E27FC236}">
                  <a16:creationId xmlns:a16="http://schemas.microsoft.com/office/drawing/2014/main" id="{495DEF4B-7681-45EF-B403-076ADCBDAB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DDDDDD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73797" name="Group 9">
              <a:extLst>
                <a:ext uri="{FF2B5EF4-FFF2-40B4-BE49-F238E27FC236}">
                  <a16:creationId xmlns:a16="http://schemas.microsoft.com/office/drawing/2014/main" id="{8AB5EADC-2A94-441A-9015-6A8C95710B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73799" name="Oval 10">
                <a:extLst>
                  <a:ext uri="{FF2B5EF4-FFF2-40B4-BE49-F238E27FC236}">
                    <a16:creationId xmlns:a16="http://schemas.microsoft.com/office/drawing/2014/main" id="{F9629A94-D857-4E5C-A62F-3C5522C8EA9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800" name="Oval 11">
                <a:extLst>
                  <a:ext uri="{FF2B5EF4-FFF2-40B4-BE49-F238E27FC236}">
                    <a16:creationId xmlns:a16="http://schemas.microsoft.com/office/drawing/2014/main" id="{0C81132D-9521-439D-946B-B61969407A0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801" name="Oval 12">
                <a:extLst>
                  <a:ext uri="{FF2B5EF4-FFF2-40B4-BE49-F238E27FC236}">
                    <a16:creationId xmlns:a16="http://schemas.microsoft.com/office/drawing/2014/main" id="{E4E3BA7D-38AD-4354-BFE4-C44C631C564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802" name="Oval 13">
                <a:extLst>
                  <a:ext uri="{FF2B5EF4-FFF2-40B4-BE49-F238E27FC236}">
                    <a16:creationId xmlns:a16="http://schemas.microsoft.com/office/drawing/2014/main" id="{8BF5F40F-0C43-4BB7-B6AF-4A65855E65E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803" name="Oval 14">
                <a:extLst>
                  <a:ext uri="{FF2B5EF4-FFF2-40B4-BE49-F238E27FC236}">
                    <a16:creationId xmlns:a16="http://schemas.microsoft.com/office/drawing/2014/main" id="{133CA121-B7EB-4A01-A5C4-01F7E3E20C5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3798" name="Text Box 15">
              <a:extLst>
                <a:ext uri="{FF2B5EF4-FFF2-40B4-BE49-F238E27FC236}">
                  <a16:creationId xmlns:a16="http://schemas.microsoft.com/office/drawing/2014/main" id="{E4275FBF-5B5D-4015-A927-F8EE8F2BA2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4180" cy="288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ko-KR" sz="2400"/>
                <a:t>HRD </a:t>
              </a:r>
              <a:r>
                <a:rPr lang="ko-KR" altLang="en-US" sz="2400"/>
                <a:t>이해관계자별 성숙도 진단</a:t>
              </a:r>
            </a:p>
          </p:txBody>
        </p:sp>
      </p:grpSp>
      <p:grpSp>
        <p:nvGrpSpPr>
          <p:cNvPr id="73734" name="Group 16">
            <a:extLst>
              <a:ext uri="{FF2B5EF4-FFF2-40B4-BE49-F238E27FC236}">
                <a16:creationId xmlns:a16="http://schemas.microsoft.com/office/drawing/2014/main" id="{7D27BB51-FEC1-4EB9-9B65-7F0CE425B02F}"/>
              </a:ext>
            </a:extLst>
          </p:cNvPr>
          <p:cNvGrpSpPr>
            <a:grpSpLocks/>
          </p:cNvGrpSpPr>
          <p:nvPr/>
        </p:nvGrpSpPr>
        <p:grpSpPr bwMode="auto">
          <a:xfrm>
            <a:off x="971550" y="908050"/>
            <a:ext cx="2952750" cy="577850"/>
            <a:chOff x="748" y="1071"/>
            <a:chExt cx="1406" cy="364"/>
          </a:xfrm>
        </p:grpSpPr>
        <p:sp>
          <p:nvSpPr>
            <p:cNvPr id="304145" name="AutoShape 17">
              <a:extLst>
                <a:ext uri="{FF2B5EF4-FFF2-40B4-BE49-F238E27FC236}">
                  <a16:creationId xmlns:a16="http://schemas.microsoft.com/office/drawing/2014/main" id="{E8779585-E275-4E2D-B123-6FDC52CFC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1071"/>
              <a:ext cx="1406" cy="364"/>
            </a:xfrm>
            <a:prstGeom prst="roundRect">
              <a:avLst>
                <a:gd name="adj" fmla="val 8676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15686"/>
                    <a:invGamma/>
                  </a:schemeClr>
                </a:gs>
              </a:gsLst>
              <a:lin ang="5400000" scaled="1"/>
            </a:gradFill>
            <a:ln w="12700" algn="ctr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lIns="87313" tIns="44450" rIns="87313" bIns="44450" anchor="ctr"/>
            <a:lstStyle/>
            <a:p>
              <a:pPr algn="ctr" eaLnBrk="1" latinLnBrk="1" hangingPunct="1">
                <a:lnSpc>
                  <a:spcPct val="120000"/>
                </a:lnSpc>
                <a:defRPr/>
              </a:pPr>
              <a:endParaRPr lang="ko-KR" altLang="en-US"/>
            </a:p>
          </p:txBody>
        </p:sp>
        <p:sp>
          <p:nvSpPr>
            <p:cNvPr id="73795" name="Text Box 18">
              <a:extLst>
                <a:ext uri="{FF2B5EF4-FFF2-40B4-BE49-F238E27FC236}">
                  <a16:creationId xmlns:a16="http://schemas.microsoft.com/office/drawing/2014/main" id="{9B8AE9CB-D9C1-4807-9A2D-094982E9C6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" y="1117"/>
              <a:ext cx="104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2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HRD </a:t>
              </a:r>
              <a:r>
                <a:rPr lang="ko-KR" altLang="en-US" sz="2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담당자 역할</a:t>
              </a:r>
            </a:p>
          </p:txBody>
        </p:sp>
      </p:grpSp>
      <p:graphicFrame>
        <p:nvGraphicFramePr>
          <p:cNvPr id="304251" name="Group 123">
            <a:extLst>
              <a:ext uri="{FF2B5EF4-FFF2-40B4-BE49-F238E27FC236}">
                <a16:creationId xmlns:a16="http://schemas.microsoft.com/office/drawing/2014/main" id="{4CDB0AE8-5925-4D21-B955-06FFBF568350}"/>
              </a:ext>
            </a:extLst>
          </p:cNvPr>
          <p:cNvGraphicFramePr>
            <a:graphicFrameLocks noGrp="1"/>
          </p:cNvGraphicFramePr>
          <p:nvPr/>
        </p:nvGraphicFramePr>
        <p:xfrm>
          <a:off x="971550" y="1628777"/>
          <a:ext cx="7416800" cy="4359275"/>
        </p:xfrm>
        <a:graphic>
          <a:graphicData uri="http://schemas.openxmlformats.org/drawingml/2006/table">
            <a:tbl>
              <a:tblPr/>
              <a:tblGrid>
                <a:gridCol w="364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4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7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4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역할</a:t>
                      </a: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성숙도</a:t>
                      </a: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</a:t>
                      </a: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</a:t>
                      </a: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하</a:t>
                      </a: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▪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경영성과 기여도 제시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▪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경영전략과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HRD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의 연계성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3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▪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이해관계자 기대사항 반영 및 </a:t>
                      </a:r>
                    </a:p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 역할수행 인프라 제공  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▪ HRD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와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HRM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의 연계성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▪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학습문화 정착을 위한 교육제도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23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▪ HRD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시스템 유용성</a:t>
                      </a:r>
                    </a:p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역량진단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현업적용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성과측정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8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▪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역량별 맞춤형 교육과정 제공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823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▪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경력개발에 대한 교육로드맵 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제공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8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▪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컨설턴트 역할 수행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7" marB="45727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template04_2">
            <a:extLst>
              <a:ext uri="{FF2B5EF4-FFF2-40B4-BE49-F238E27FC236}">
                <a16:creationId xmlns:a16="http://schemas.microsoft.com/office/drawing/2014/main" id="{4D631E91-9D34-4015-8382-040011FF4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Rectangle 3">
            <a:extLst>
              <a:ext uri="{FF2B5EF4-FFF2-40B4-BE49-F238E27FC236}">
                <a16:creationId xmlns:a16="http://schemas.microsoft.com/office/drawing/2014/main" id="{20250603-BDC2-4DCC-863F-8659FB945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13" y="4191000"/>
            <a:ext cx="184150" cy="579438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</a:pPr>
            <a:endParaRPr lang="ko-KR" altLang="ko-KR" sz="3200"/>
          </a:p>
        </p:txBody>
      </p:sp>
      <p:grpSp>
        <p:nvGrpSpPr>
          <p:cNvPr id="74756" name="Group 4">
            <a:extLst>
              <a:ext uri="{FF2B5EF4-FFF2-40B4-BE49-F238E27FC236}">
                <a16:creationId xmlns:a16="http://schemas.microsoft.com/office/drawing/2014/main" id="{8D6F2628-96B4-4934-8967-46B84A20F934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74813" name="Text Box 5">
              <a:extLst>
                <a:ext uri="{FF2B5EF4-FFF2-40B4-BE49-F238E27FC236}">
                  <a16:creationId xmlns:a16="http://schemas.microsoft.com/office/drawing/2014/main" id="{DDD52ED9-46D7-4BD5-9F40-26AA3F6E41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74814" name="Line 6">
              <a:extLst>
                <a:ext uri="{FF2B5EF4-FFF2-40B4-BE49-F238E27FC236}">
                  <a16:creationId xmlns:a16="http://schemas.microsoft.com/office/drawing/2014/main" id="{26F38983-B494-446D-9DDE-93D03B18CB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74757" name="Group 7">
            <a:extLst>
              <a:ext uri="{FF2B5EF4-FFF2-40B4-BE49-F238E27FC236}">
                <a16:creationId xmlns:a16="http://schemas.microsoft.com/office/drawing/2014/main" id="{6FA6161F-B41E-4557-9B33-BA908071E555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74805" name="Line 8">
              <a:extLst>
                <a:ext uri="{FF2B5EF4-FFF2-40B4-BE49-F238E27FC236}">
                  <a16:creationId xmlns:a16="http://schemas.microsoft.com/office/drawing/2014/main" id="{EFECFCA4-18E3-40DC-8975-A3F350D979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DDDDDD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74806" name="Group 9">
              <a:extLst>
                <a:ext uri="{FF2B5EF4-FFF2-40B4-BE49-F238E27FC236}">
                  <a16:creationId xmlns:a16="http://schemas.microsoft.com/office/drawing/2014/main" id="{A2B15720-1D70-42F2-9DFF-E0C278483A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74808" name="Oval 10">
                <a:extLst>
                  <a:ext uri="{FF2B5EF4-FFF2-40B4-BE49-F238E27FC236}">
                    <a16:creationId xmlns:a16="http://schemas.microsoft.com/office/drawing/2014/main" id="{4E6819C6-304F-4791-80B3-55B192CB449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4809" name="Oval 11">
                <a:extLst>
                  <a:ext uri="{FF2B5EF4-FFF2-40B4-BE49-F238E27FC236}">
                    <a16:creationId xmlns:a16="http://schemas.microsoft.com/office/drawing/2014/main" id="{B7F907E3-88C9-4F35-91A6-BF73A772B84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4810" name="Oval 12">
                <a:extLst>
                  <a:ext uri="{FF2B5EF4-FFF2-40B4-BE49-F238E27FC236}">
                    <a16:creationId xmlns:a16="http://schemas.microsoft.com/office/drawing/2014/main" id="{698AEB1A-2E44-4546-B574-2AF4FC1E53C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4811" name="Oval 13">
                <a:extLst>
                  <a:ext uri="{FF2B5EF4-FFF2-40B4-BE49-F238E27FC236}">
                    <a16:creationId xmlns:a16="http://schemas.microsoft.com/office/drawing/2014/main" id="{A3C52B13-7395-49C2-A604-A2CBED158AF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4812" name="Oval 14">
                <a:extLst>
                  <a:ext uri="{FF2B5EF4-FFF2-40B4-BE49-F238E27FC236}">
                    <a16:creationId xmlns:a16="http://schemas.microsoft.com/office/drawing/2014/main" id="{E6ABBAFE-B35D-45DF-8DAB-2B04E3E3137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4807" name="Text Box 15">
              <a:extLst>
                <a:ext uri="{FF2B5EF4-FFF2-40B4-BE49-F238E27FC236}">
                  <a16:creationId xmlns:a16="http://schemas.microsoft.com/office/drawing/2014/main" id="{A5D8076A-DA9F-495D-911E-B0860C4E04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4180" cy="288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ko-KR" sz="2400"/>
                <a:t>HRD </a:t>
              </a:r>
              <a:r>
                <a:rPr lang="ko-KR" altLang="en-US" sz="2400"/>
                <a:t>이해관계자별 성숙도 진단</a:t>
              </a:r>
            </a:p>
          </p:txBody>
        </p:sp>
      </p:grpSp>
      <p:grpSp>
        <p:nvGrpSpPr>
          <p:cNvPr id="74758" name="Group 16">
            <a:extLst>
              <a:ext uri="{FF2B5EF4-FFF2-40B4-BE49-F238E27FC236}">
                <a16:creationId xmlns:a16="http://schemas.microsoft.com/office/drawing/2014/main" id="{148D705C-1945-4E0C-9844-C5C173D81A56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1125538"/>
            <a:ext cx="2952750" cy="577850"/>
            <a:chOff x="748" y="1071"/>
            <a:chExt cx="1406" cy="364"/>
          </a:xfrm>
        </p:grpSpPr>
        <p:sp>
          <p:nvSpPr>
            <p:cNvPr id="306193" name="AutoShape 17">
              <a:extLst>
                <a:ext uri="{FF2B5EF4-FFF2-40B4-BE49-F238E27FC236}">
                  <a16:creationId xmlns:a16="http://schemas.microsoft.com/office/drawing/2014/main" id="{9256D716-957A-4347-913B-4186B3B83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1071"/>
              <a:ext cx="1406" cy="364"/>
            </a:xfrm>
            <a:prstGeom prst="roundRect">
              <a:avLst>
                <a:gd name="adj" fmla="val 8676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15686"/>
                    <a:invGamma/>
                  </a:schemeClr>
                </a:gs>
              </a:gsLst>
              <a:lin ang="5400000" scaled="1"/>
            </a:gradFill>
            <a:ln w="12700" algn="ctr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lIns="87313" tIns="44450" rIns="87313" bIns="44450" anchor="ctr"/>
            <a:lstStyle/>
            <a:p>
              <a:pPr algn="ctr" eaLnBrk="1" latinLnBrk="1" hangingPunct="1">
                <a:lnSpc>
                  <a:spcPct val="120000"/>
                </a:lnSpc>
                <a:defRPr/>
              </a:pPr>
              <a:endParaRPr lang="ko-KR" altLang="en-US"/>
            </a:p>
          </p:txBody>
        </p:sp>
        <p:sp>
          <p:nvSpPr>
            <p:cNvPr id="74804" name="Text Box 18">
              <a:extLst>
                <a:ext uri="{FF2B5EF4-FFF2-40B4-BE49-F238E27FC236}">
                  <a16:creationId xmlns:a16="http://schemas.microsoft.com/office/drawing/2014/main" id="{7C28334D-2DF3-4EFB-8876-0448E4342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" y="1117"/>
              <a:ext cx="104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ko-KR" altLang="en-US" sz="2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인사 담당자 역할</a:t>
              </a:r>
            </a:p>
          </p:txBody>
        </p:sp>
      </p:grpSp>
      <p:graphicFrame>
        <p:nvGraphicFramePr>
          <p:cNvPr id="306301" name="Group 125">
            <a:extLst>
              <a:ext uri="{FF2B5EF4-FFF2-40B4-BE49-F238E27FC236}">
                <a16:creationId xmlns:a16="http://schemas.microsoft.com/office/drawing/2014/main" id="{8A8604DB-BC6D-4335-8EEC-C1BA63DAEF50}"/>
              </a:ext>
            </a:extLst>
          </p:cNvPr>
          <p:cNvGraphicFramePr>
            <a:graphicFrameLocks noGrp="1"/>
          </p:cNvGraphicFramePr>
          <p:nvPr/>
        </p:nvGraphicFramePr>
        <p:xfrm>
          <a:off x="755652" y="1989138"/>
          <a:ext cx="7777163" cy="3529012"/>
        </p:xfrm>
        <a:graphic>
          <a:graphicData uri="http://schemas.openxmlformats.org/drawingml/2006/table">
            <a:tbl>
              <a:tblPr/>
              <a:tblGrid>
                <a:gridCol w="381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4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7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22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역할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성숙도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하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▪ HRD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와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HRM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의 연계성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▪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경력개발 제도 및 로드맵 제공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▪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이해관계자 기대사항 반영 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4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▪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적재적소 인재배치</a:t>
                      </a:r>
                    </a:p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 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직무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Position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별 자격 요건화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▪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학습문화 정착을 위한 인사제도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▪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핵심인력 육성체계 제공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6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1441" y="343343"/>
            <a:ext cx="7554895" cy="52322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16000" rIns="216000" anchor="ctr" anchorCtr="0">
            <a:spAutoFit/>
          </a:bodyPr>
          <a:lstStyle>
            <a:defPPr>
              <a:defRPr lang="ko-KR"/>
            </a:defPPr>
            <a:lvl1pPr marR="0" lvl="0" indent="-263525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ker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중앙중고딕" pitchFamily="50" charset="-127"/>
                <a:ea typeface="중앙중고딕" pitchFamily="50" charset="-127"/>
                <a:cs typeface="Arial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800" dirty="0">
                <a:ln w="31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한기대</a:t>
            </a:r>
            <a:r>
              <a:rPr lang="en-US" altLang="ko-KR" sz="2800" dirty="0">
                <a:ln w="31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 HRD, </a:t>
            </a:r>
            <a:r>
              <a:rPr lang="ko-KR" altLang="en-US" sz="2800" dirty="0">
                <a:ln w="31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왜 배우는가</a:t>
            </a:r>
            <a:r>
              <a:rPr lang="en-US" altLang="ko-KR" sz="2800" dirty="0">
                <a:ln w="31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?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600CB-FFB4-4119-874E-02B8F4E7E77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224088" y="35575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7237" y="1017139"/>
            <a:ext cx="386195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sz="1600" b="1" spc="-100" dirty="0"/>
              <a:t>한국기술교육대의 설립근거와의 연계성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13781" t="37799" r="34444" b="6033"/>
          <a:stretch/>
        </p:blipFill>
        <p:spPr>
          <a:xfrm>
            <a:off x="287394" y="1544168"/>
            <a:ext cx="8245046" cy="48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237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template04_2">
            <a:extLst>
              <a:ext uri="{FF2B5EF4-FFF2-40B4-BE49-F238E27FC236}">
                <a16:creationId xmlns:a16="http://schemas.microsoft.com/office/drawing/2014/main" id="{4ADA34A3-B777-48D1-ABB2-1AA0358F5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9" name="Rectangle 3">
            <a:extLst>
              <a:ext uri="{FF2B5EF4-FFF2-40B4-BE49-F238E27FC236}">
                <a16:creationId xmlns:a16="http://schemas.microsoft.com/office/drawing/2014/main" id="{51268823-BA13-4E23-9C00-81F535DF7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13" y="4191000"/>
            <a:ext cx="184150" cy="579438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</a:pPr>
            <a:endParaRPr lang="ko-KR" altLang="ko-KR" sz="3200"/>
          </a:p>
        </p:txBody>
      </p:sp>
      <p:grpSp>
        <p:nvGrpSpPr>
          <p:cNvPr id="75780" name="Group 4">
            <a:extLst>
              <a:ext uri="{FF2B5EF4-FFF2-40B4-BE49-F238E27FC236}">
                <a16:creationId xmlns:a16="http://schemas.microsoft.com/office/drawing/2014/main" id="{36088C42-DE8F-49CE-89DB-CE4D32B9615E}"/>
              </a:ext>
            </a:extLst>
          </p:cNvPr>
          <p:cNvGrpSpPr>
            <a:grpSpLocks/>
          </p:cNvGrpSpPr>
          <p:nvPr/>
        </p:nvGrpSpPr>
        <p:grpSpPr bwMode="auto">
          <a:xfrm>
            <a:off x="0" y="6524627"/>
            <a:ext cx="9144000" cy="244475"/>
            <a:chOff x="0" y="4110"/>
            <a:chExt cx="5760" cy="154"/>
          </a:xfrm>
        </p:grpSpPr>
        <p:sp>
          <p:nvSpPr>
            <p:cNvPr id="75827" name="Text Box 5">
              <a:extLst>
                <a:ext uri="{FF2B5EF4-FFF2-40B4-BE49-F238E27FC236}">
                  <a16:creationId xmlns:a16="http://schemas.microsoft.com/office/drawing/2014/main" id="{D74FBF2B-9BA1-46A1-B192-2AE6B46A29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4110"/>
              <a:ext cx="222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HRD </a:t>
              </a:r>
              <a:r>
                <a:rPr lang="ko-KR" altLang="en-US" sz="1000">
                  <a:latin typeface="BankGothic Md BT" pitchFamily="34" charset="0"/>
                  <a:ea typeface="맑은 고딕" panose="020B0503020000020004" pitchFamily="50" charset="-127"/>
                </a:rPr>
                <a:t>노하우 </a:t>
              </a:r>
              <a:r>
                <a:rPr lang="en-US" altLang="ko-KR" sz="1000">
                  <a:latin typeface="BankGothic Md BT" pitchFamily="34" charset="0"/>
                  <a:ea typeface="맑은 고딕" panose="020B0503020000020004" pitchFamily="50" charset="-127"/>
                </a:rPr>
                <a:t>Consulting</a:t>
              </a:r>
            </a:p>
          </p:txBody>
        </p:sp>
        <p:sp>
          <p:nvSpPr>
            <p:cNvPr id="75828" name="Line 6">
              <a:extLst>
                <a:ext uri="{FF2B5EF4-FFF2-40B4-BE49-F238E27FC236}">
                  <a16:creationId xmlns:a16="http://schemas.microsoft.com/office/drawing/2014/main" id="{CA814270-061C-4408-B893-C2FF81C62B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10"/>
              <a:ext cx="5760" cy="0"/>
            </a:xfrm>
            <a:prstGeom prst="line">
              <a:avLst/>
            </a:prstGeom>
            <a:noFill/>
            <a:ln w="3175" cap="rnd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75781" name="Group 7">
            <a:extLst>
              <a:ext uri="{FF2B5EF4-FFF2-40B4-BE49-F238E27FC236}">
                <a16:creationId xmlns:a16="http://schemas.microsoft.com/office/drawing/2014/main" id="{253BD8EE-A168-4B72-BE34-9D3F14E0FDAD}"/>
              </a:ext>
            </a:extLst>
          </p:cNvPr>
          <p:cNvGrpSpPr>
            <a:grpSpLocks/>
          </p:cNvGrpSpPr>
          <p:nvPr/>
        </p:nvGrpSpPr>
        <p:grpSpPr bwMode="auto">
          <a:xfrm>
            <a:off x="0" y="144463"/>
            <a:ext cx="9144000" cy="550862"/>
            <a:chOff x="0" y="91"/>
            <a:chExt cx="5760" cy="347"/>
          </a:xfrm>
        </p:grpSpPr>
        <p:sp>
          <p:nvSpPr>
            <p:cNvPr id="75819" name="Line 8">
              <a:extLst>
                <a:ext uri="{FF2B5EF4-FFF2-40B4-BE49-F238E27FC236}">
                  <a16:creationId xmlns:a16="http://schemas.microsoft.com/office/drawing/2014/main" id="{4231DCB3-0999-430A-8533-985054ABD5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8"/>
              <a:ext cx="5760" cy="0"/>
            </a:xfrm>
            <a:prstGeom prst="line">
              <a:avLst/>
            </a:prstGeom>
            <a:noFill/>
            <a:ln w="3175" cap="rnd">
              <a:solidFill>
                <a:srgbClr val="DDDDDD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75820" name="Group 9">
              <a:extLst>
                <a:ext uri="{FF2B5EF4-FFF2-40B4-BE49-F238E27FC236}">
                  <a16:creationId xmlns:a16="http://schemas.microsoft.com/office/drawing/2014/main" id="{E3A1046F-946B-47D7-A053-1071D2FCB7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63"/>
              <a:ext cx="181" cy="172"/>
              <a:chOff x="385" y="845"/>
              <a:chExt cx="1094" cy="1044"/>
            </a:xfrm>
          </p:grpSpPr>
          <p:sp>
            <p:nvSpPr>
              <p:cNvPr id="75822" name="Oval 10">
                <a:extLst>
                  <a:ext uri="{FF2B5EF4-FFF2-40B4-BE49-F238E27FC236}">
                    <a16:creationId xmlns:a16="http://schemas.microsoft.com/office/drawing/2014/main" id="{53B73FD8-D3C8-4BF3-840B-02C0C19B6E6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85" y="1594"/>
                <a:ext cx="907" cy="295"/>
              </a:xfrm>
              <a:prstGeom prst="ellipse">
                <a:avLst/>
              </a:prstGeom>
              <a:solidFill>
                <a:srgbClr val="B2B2B2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5823" name="Oval 11">
                <a:extLst>
                  <a:ext uri="{FF2B5EF4-FFF2-40B4-BE49-F238E27FC236}">
                    <a16:creationId xmlns:a16="http://schemas.microsoft.com/office/drawing/2014/main" id="{BDC77207-2BB4-48FF-9D25-3EAFF75E093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80" y="845"/>
                <a:ext cx="999" cy="1001"/>
              </a:xfrm>
              <a:prstGeom prst="ellipse">
                <a:avLst/>
              </a:prstGeom>
              <a:gradFill rotWithShape="1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5824" name="Oval 12">
                <a:extLst>
                  <a:ext uri="{FF2B5EF4-FFF2-40B4-BE49-F238E27FC236}">
                    <a16:creationId xmlns:a16="http://schemas.microsoft.com/office/drawing/2014/main" id="{1E5588BA-DB4F-4A1C-899D-11D3F4C0D13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92" y="851"/>
                <a:ext cx="976" cy="975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alpha val="0"/>
                    </a:srgbClr>
                  </a:gs>
                  <a:gs pos="100000">
                    <a:srgbClr val="FFFF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5825" name="Oval 13">
                <a:extLst>
                  <a:ext uri="{FF2B5EF4-FFF2-40B4-BE49-F238E27FC236}">
                    <a16:creationId xmlns:a16="http://schemas.microsoft.com/office/drawing/2014/main" id="{35610190-0650-45DA-8663-CA44CB2DF8F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16" y="860"/>
                <a:ext cx="928" cy="912"/>
              </a:xfrm>
              <a:prstGeom prst="ellipse">
                <a:avLst/>
              </a:prstGeom>
              <a:gradFill rotWithShape="1">
                <a:gsLst>
                  <a:gs pos="0">
                    <a:srgbClr val="CACA00"/>
                  </a:gs>
                  <a:gs pos="100000">
                    <a:srgbClr val="FFFF00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5826" name="Oval 14">
                <a:extLst>
                  <a:ext uri="{FF2B5EF4-FFF2-40B4-BE49-F238E27FC236}">
                    <a16:creationId xmlns:a16="http://schemas.microsoft.com/office/drawing/2014/main" id="{08701B01-A22A-46EA-83F3-DA07BA3C312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7" y="886"/>
                <a:ext cx="826" cy="74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00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8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5821" name="Text Box 15">
              <a:extLst>
                <a:ext uri="{FF2B5EF4-FFF2-40B4-BE49-F238E27FC236}">
                  <a16:creationId xmlns:a16="http://schemas.microsoft.com/office/drawing/2014/main" id="{280252D7-FC3A-4391-948C-746D6B43FE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91"/>
              <a:ext cx="4180" cy="288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ko-KR" sz="2400"/>
                <a:t>HRD </a:t>
              </a:r>
              <a:r>
                <a:rPr lang="ko-KR" altLang="en-US" sz="2400"/>
                <a:t>이해관계자별 성숙도 진단</a:t>
              </a:r>
            </a:p>
          </p:txBody>
        </p:sp>
      </p:grpSp>
      <p:grpSp>
        <p:nvGrpSpPr>
          <p:cNvPr id="75782" name="Group 16">
            <a:extLst>
              <a:ext uri="{FF2B5EF4-FFF2-40B4-BE49-F238E27FC236}">
                <a16:creationId xmlns:a16="http://schemas.microsoft.com/office/drawing/2014/main" id="{5E62A175-A7D7-40B5-8BE2-9EC43685ED6D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1125538"/>
            <a:ext cx="2952750" cy="577850"/>
            <a:chOff x="748" y="1071"/>
            <a:chExt cx="1406" cy="364"/>
          </a:xfrm>
        </p:grpSpPr>
        <p:sp>
          <p:nvSpPr>
            <p:cNvPr id="308241" name="AutoShape 17">
              <a:extLst>
                <a:ext uri="{FF2B5EF4-FFF2-40B4-BE49-F238E27FC236}">
                  <a16:creationId xmlns:a16="http://schemas.microsoft.com/office/drawing/2014/main" id="{AA260A9C-F8E1-4CD4-AB0C-3224FBBB1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1071"/>
              <a:ext cx="1406" cy="364"/>
            </a:xfrm>
            <a:prstGeom prst="roundRect">
              <a:avLst>
                <a:gd name="adj" fmla="val 8676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15686"/>
                    <a:invGamma/>
                  </a:schemeClr>
                </a:gs>
              </a:gsLst>
              <a:lin ang="5400000" scaled="1"/>
            </a:gradFill>
            <a:ln w="12700" algn="ctr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lIns="87313" tIns="44450" rIns="87313" bIns="44450" anchor="ctr"/>
            <a:lstStyle/>
            <a:p>
              <a:pPr algn="ctr" eaLnBrk="1" latinLnBrk="1" hangingPunct="1">
                <a:lnSpc>
                  <a:spcPct val="120000"/>
                </a:lnSpc>
                <a:defRPr/>
              </a:pPr>
              <a:endParaRPr lang="ko-KR" altLang="en-US"/>
            </a:p>
          </p:txBody>
        </p:sp>
        <p:sp>
          <p:nvSpPr>
            <p:cNvPr id="75818" name="Text Box 18">
              <a:extLst>
                <a:ext uri="{FF2B5EF4-FFF2-40B4-BE49-F238E27FC236}">
                  <a16:creationId xmlns:a16="http://schemas.microsoft.com/office/drawing/2014/main" id="{B858328F-DF27-49C6-9E74-3417004031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" y="1117"/>
              <a:ext cx="104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ko-KR" altLang="en-US" sz="2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직원 역할</a:t>
              </a:r>
            </a:p>
          </p:txBody>
        </p:sp>
      </p:grpSp>
      <p:graphicFrame>
        <p:nvGraphicFramePr>
          <p:cNvPr id="308327" name="Group 103">
            <a:extLst>
              <a:ext uri="{FF2B5EF4-FFF2-40B4-BE49-F238E27FC236}">
                <a16:creationId xmlns:a16="http://schemas.microsoft.com/office/drawing/2014/main" id="{C79D24E4-75B1-48A4-BCAA-65ABA1E0B7A1}"/>
              </a:ext>
            </a:extLst>
          </p:cNvPr>
          <p:cNvGraphicFramePr>
            <a:graphicFrameLocks noGrp="1"/>
          </p:cNvGraphicFramePr>
          <p:nvPr/>
        </p:nvGraphicFramePr>
        <p:xfrm>
          <a:off x="684213" y="1916115"/>
          <a:ext cx="7777162" cy="3100387"/>
        </p:xfrm>
        <a:graphic>
          <a:graphicData uri="http://schemas.openxmlformats.org/drawingml/2006/table">
            <a:tbl>
              <a:tblPr/>
              <a:tblGrid>
                <a:gridCol w="381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4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7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338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역할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성숙도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하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▪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자기계발 책임성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137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▪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본인 역량수준에 따른 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교육과정 선택 및 수강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0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▪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조직목표와 연계한 능력개발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▪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후 현업적용 실천 노력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8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732F534-B489-43FC-80A9-580681255A50}"/>
              </a:ext>
            </a:extLst>
          </p:cNvPr>
          <p:cNvGraphicFramePr>
            <a:graphicFrameLocks noGrp="1"/>
          </p:cNvGraphicFramePr>
          <p:nvPr/>
        </p:nvGraphicFramePr>
        <p:xfrm>
          <a:off x="539751" y="1557338"/>
          <a:ext cx="8137526" cy="4608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8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8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42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1447" marR="914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1447" marR="914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42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47" marR="914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1447" marR="914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6813" name="Group 16">
            <a:extLst>
              <a:ext uri="{FF2B5EF4-FFF2-40B4-BE49-F238E27FC236}">
                <a16:creationId xmlns:a16="http://schemas.microsoft.com/office/drawing/2014/main" id="{2039A4EC-E1D6-4928-B968-BC735A9A3931}"/>
              </a:ext>
            </a:extLst>
          </p:cNvPr>
          <p:cNvGrpSpPr>
            <a:grpSpLocks/>
          </p:cNvGrpSpPr>
          <p:nvPr/>
        </p:nvGrpSpPr>
        <p:grpSpPr bwMode="auto">
          <a:xfrm>
            <a:off x="1258890" y="404812"/>
            <a:ext cx="7058025" cy="440576"/>
            <a:chOff x="748" y="1071"/>
            <a:chExt cx="1406" cy="502"/>
          </a:xfrm>
        </p:grpSpPr>
        <p:sp>
          <p:nvSpPr>
            <p:cNvPr id="76818" name="AutoShape 17">
              <a:extLst>
                <a:ext uri="{FF2B5EF4-FFF2-40B4-BE49-F238E27FC236}">
                  <a16:creationId xmlns:a16="http://schemas.microsoft.com/office/drawing/2014/main" id="{BDF86346-7D25-4818-93E8-825C416E9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1071"/>
              <a:ext cx="1406" cy="364"/>
            </a:xfrm>
            <a:prstGeom prst="roundRect">
              <a:avLst>
                <a:gd name="adj" fmla="val 8676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87313" tIns="44450" rIns="87313" bIns="44450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ko-KR" altLang="en-US"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819" name="Text Box 18">
              <a:extLst>
                <a:ext uri="{FF2B5EF4-FFF2-40B4-BE49-F238E27FC236}">
                  <a16:creationId xmlns:a16="http://schemas.microsoft.com/office/drawing/2014/main" id="{21B187D0-F4D5-40B9-B8CB-628ABD5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" y="1117"/>
              <a:ext cx="1043" cy="4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ko-KR" altLang="en-US" sz="2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이해관계자별 역할수준 종합 분석 </a:t>
              </a:r>
              <a:r>
                <a:rPr lang="en-US" altLang="ko-KR" sz="2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Sheet</a:t>
              </a:r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6814" name="TextBox 5">
            <a:extLst>
              <a:ext uri="{FF2B5EF4-FFF2-40B4-BE49-F238E27FC236}">
                <a16:creationId xmlns:a16="http://schemas.microsoft.com/office/drawing/2014/main" id="{7F26E424-86BD-4EEF-ABE6-BE1E39AC0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2" y="1196975"/>
            <a:ext cx="1368425" cy="292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강점</a:t>
            </a:r>
          </a:p>
        </p:txBody>
      </p:sp>
      <p:sp>
        <p:nvSpPr>
          <p:cNvPr id="76815" name="TextBox 6">
            <a:extLst>
              <a:ext uri="{FF2B5EF4-FFF2-40B4-BE49-F238E27FC236}">
                <a16:creationId xmlns:a16="http://schemas.microsoft.com/office/drawing/2014/main" id="{AE04764F-A8EE-44C4-9D5E-B3F400D93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1196975"/>
            <a:ext cx="1366838" cy="292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약점</a:t>
            </a:r>
          </a:p>
        </p:txBody>
      </p:sp>
      <p:sp>
        <p:nvSpPr>
          <p:cNvPr id="76816" name="TextBox 7">
            <a:extLst>
              <a:ext uri="{FF2B5EF4-FFF2-40B4-BE49-F238E27FC236}">
                <a16:creationId xmlns:a16="http://schemas.microsoft.com/office/drawing/2014/main" id="{F18AC21F-4C1A-49CC-B0BB-7B78BB923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2" y="6237288"/>
            <a:ext cx="1368425" cy="292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기회</a:t>
            </a:r>
          </a:p>
        </p:txBody>
      </p:sp>
      <p:sp>
        <p:nvSpPr>
          <p:cNvPr id="76817" name="TextBox 8">
            <a:extLst>
              <a:ext uri="{FF2B5EF4-FFF2-40B4-BE49-F238E27FC236}">
                <a16:creationId xmlns:a16="http://schemas.microsoft.com/office/drawing/2014/main" id="{410A07E3-9384-4853-9CDA-B730B20DB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6237288"/>
            <a:ext cx="1366838" cy="292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위협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1441" y="343343"/>
            <a:ext cx="7554895" cy="52322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16000" rIns="216000" anchor="ctr" anchorCtr="0">
            <a:spAutoFit/>
          </a:bodyPr>
          <a:lstStyle>
            <a:defPPr>
              <a:defRPr lang="ko-KR"/>
            </a:defPPr>
            <a:lvl1pPr marR="0" lvl="0" indent="-263525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ker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중앙중고딕" pitchFamily="50" charset="-127"/>
                <a:ea typeface="중앙중고딕" pitchFamily="50" charset="-127"/>
                <a:cs typeface="Arial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800" dirty="0">
                <a:ln w="31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한기대</a:t>
            </a:r>
            <a:r>
              <a:rPr lang="en-US" altLang="ko-KR" sz="2800" dirty="0">
                <a:ln w="31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 HRD, </a:t>
            </a:r>
            <a:r>
              <a:rPr lang="ko-KR" altLang="en-US" sz="2800" dirty="0">
                <a:ln w="31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왜 배우는가</a:t>
            </a:r>
            <a:r>
              <a:rPr lang="en-US" altLang="ko-KR" sz="2800" dirty="0">
                <a:ln w="31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?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600CB-FFB4-4119-874E-02B8F4E7E77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224088" y="35575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7237" y="1017139"/>
            <a:ext cx="413606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sz="1600" b="1" spc="-100" dirty="0"/>
              <a:t>한국기술교육대 비전과 </a:t>
            </a:r>
            <a:r>
              <a:rPr lang="en-US" altLang="ko-KR" sz="1600" b="1" spc="-100" dirty="0"/>
              <a:t>HRD</a:t>
            </a:r>
            <a:r>
              <a:rPr lang="ko-KR" altLang="en-US" sz="1600" b="1" spc="-100" dirty="0"/>
              <a:t>교육과 연계성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580112" y="1448973"/>
            <a:ext cx="3237715" cy="4056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spc="-120" dirty="0">
                <a:latin typeface="+mn-ea"/>
              </a:rPr>
              <a:t>우리대학은 대부분의 예산을 정부로부터 지원받는 </a:t>
            </a:r>
            <a:r>
              <a:rPr lang="ko-KR" altLang="en-US" sz="1400" spc="-120" dirty="0" err="1">
                <a:latin typeface="+mn-ea"/>
              </a:rPr>
              <a:t>공공기관임</a:t>
            </a:r>
            <a:endParaRPr lang="en-US" altLang="ko-KR" sz="1400" spc="-120" dirty="0">
              <a:latin typeface="+mn-ea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spc="-120" dirty="0" err="1">
                <a:latin typeface="+mn-ea"/>
              </a:rPr>
              <a:t>설립근거를</a:t>
            </a:r>
            <a:r>
              <a:rPr lang="ko-KR" altLang="en-US" sz="1400" spc="-120" dirty="0">
                <a:latin typeface="+mn-ea"/>
              </a:rPr>
              <a:t> 기반으로 수립된 우리 대학의 미션은 </a:t>
            </a:r>
            <a:r>
              <a:rPr lang="en-US" altLang="ko-KR" sz="1400" b="1" spc="-120" dirty="0">
                <a:latin typeface="+mn-ea"/>
              </a:rPr>
              <a:t>&lt;</a:t>
            </a:r>
            <a:r>
              <a:rPr lang="ko-KR" altLang="en-US" sz="1400" b="1" spc="-120" dirty="0">
                <a:latin typeface="+mn-ea"/>
              </a:rPr>
              <a:t>실천공학기술자 및 직업능력개발전문가 양성을 통한 국가인적자원 </a:t>
            </a:r>
            <a:r>
              <a:rPr lang="ko-KR" altLang="en-US" sz="1400" b="1" spc="-120" dirty="0" err="1">
                <a:latin typeface="+mn-ea"/>
              </a:rPr>
              <a:t>개발선도</a:t>
            </a:r>
            <a:r>
              <a:rPr lang="en-US" altLang="ko-KR" sz="1400" b="1" spc="-120" dirty="0">
                <a:latin typeface="+mn-ea"/>
              </a:rPr>
              <a:t>&gt;</a:t>
            </a:r>
            <a:r>
              <a:rPr lang="ko-KR" altLang="en-US" sz="1400" spc="-120" dirty="0">
                <a:latin typeface="+mn-ea"/>
              </a:rPr>
              <a:t>이며</a:t>
            </a:r>
            <a:r>
              <a:rPr lang="en-US" altLang="ko-KR" sz="1400" spc="-120" dirty="0">
                <a:latin typeface="+mn-ea"/>
              </a:rPr>
              <a:t>, HRD</a:t>
            </a:r>
            <a:r>
              <a:rPr lang="ko-KR" altLang="en-US" sz="1400" spc="-120" dirty="0">
                <a:latin typeface="+mn-ea"/>
              </a:rPr>
              <a:t>교육은 한기대의 설립 근거 및 학교의 미션과 직접적으로 연계되어 있음</a:t>
            </a:r>
            <a:endParaRPr lang="en-US" altLang="ko-KR" sz="1400" spc="-120" dirty="0">
              <a:latin typeface="+mn-ea"/>
            </a:endParaRPr>
          </a:p>
          <a:p>
            <a:pPr marL="285750" lvl="0" indent="-285750" algn="just" fontAlgn="base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spc="-120" dirty="0">
                <a:latin typeface="+mn-ea"/>
              </a:rPr>
              <a:t>대학 비전 </a:t>
            </a:r>
            <a:r>
              <a:rPr lang="en-US" altLang="ko-KR" sz="1400" spc="-120" dirty="0">
                <a:latin typeface="+mn-ea"/>
              </a:rPr>
              <a:t>2020+</a:t>
            </a:r>
            <a:r>
              <a:rPr lang="ko-KR" altLang="en-US" sz="1400" spc="-120" dirty="0">
                <a:latin typeface="+mn-ea"/>
              </a:rPr>
              <a:t>와 직접적으로는 </a:t>
            </a:r>
            <a:r>
              <a:rPr lang="en-US" altLang="ko-KR" sz="1400" spc="-120" dirty="0">
                <a:latin typeface="+mn-ea"/>
              </a:rPr>
              <a:t>1.1 </a:t>
            </a:r>
            <a:r>
              <a:rPr lang="ko-KR" altLang="en-US" sz="1400" spc="-120" dirty="0">
                <a:latin typeface="+mn-ea"/>
              </a:rPr>
              <a:t>공학교육 모델 혁신과 간접적으로는 </a:t>
            </a:r>
            <a:r>
              <a:rPr lang="en-US" altLang="ko-KR" sz="1400" spc="-120" dirty="0">
                <a:latin typeface="+mn-ea"/>
              </a:rPr>
              <a:t>2.2. </a:t>
            </a:r>
            <a:r>
              <a:rPr lang="ko-KR" altLang="en-US" sz="1400" spc="-120" dirty="0">
                <a:latin typeface="+mn-ea"/>
              </a:rPr>
              <a:t>직업교육훈련품질 제고와 연계되어 있음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22015" t="21234" r="42517" b="31476"/>
          <a:stretch/>
        </p:blipFill>
        <p:spPr>
          <a:xfrm>
            <a:off x="251519" y="1506269"/>
            <a:ext cx="5256585" cy="50190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04960" y="5494041"/>
            <a:ext cx="864096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15616" y="4941168"/>
            <a:ext cx="864096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921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1441" y="343343"/>
            <a:ext cx="7554895" cy="52322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16000" rIns="216000" anchor="ctr" anchorCtr="0">
            <a:spAutoFit/>
          </a:bodyPr>
          <a:lstStyle>
            <a:defPPr>
              <a:defRPr lang="ko-KR"/>
            </a:defPPr>
            <a:lvl1pPr marR="0" lvl="0" indent="-263525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ker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중앙중고딕" pitchFamily="50" charset="-127"/>
                <a:ea typeface="중앙중고딕" pitchFamily="50" charset="-127"/>
                <a:cs typeface="Arial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800" dirty="0">
                <a:ln w="31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한기대</a:t>
            </a:r>
            <a:r>
              <a:rPr lang="en-US" altLang="ko-KR" sz="2800" dirty="0">
                <a:ln w="31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 HRD, </a:t>
            </a:r>
            <a:r>
              <a:rPr lang="ko-KR" altLang="en-US" sz="2800" dirty="0">
                <a:ln w="31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왜 배우는가</a:t>
            </a:r>
            <a:r>
              <a:rPr lang="en-US" altLang="ko-KR" sz="2800" dirty="0">
                <a:ln w="31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?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600CB-FFB4-4119-874E-02B8F4E7E77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7237" y="1017139"/>
            <a:ext cx="355898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altLang="ko-KR" sz="1600" b="1" spc="-100" dirty="0"/>
              <a:t>HRD</a:t>
            </a:r>
            <a:r>
              <a:rPr lang="ko-KR" altLang="en-US" sz="1600" b="1" spc="-100" dirty="0"/>
              <a:t>교육을 통한 학습리더역량 함양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21656" t="38181" r="42355" b="23755"/>
          <a:stretch/>
        </p:blipFill>
        <p:spPr>
          <a:xfrm>
            <a:off x="163129" y="1556792"/>
            <a:ext cx="5560999" cy="381642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940152" y="1556792"/>
            <a:ext cx="2806989" cy="3669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spc="-120" dirty="0">
                <a:latin typeface="+mn-ea"/>
              </a:rPr>
              <a:t>4</a:t>
            </a:r>
            <a:r>
              <a:rPr lang="ko-KR" altLang="en-US" sz="1400" spc="-120" dirty="0">
                <a:latin typeface="+mn-ea"/>
              </a:rPr>
              <a:t>차 산업혁명시대는 빠르게 지식이 변화</a:t>
            </a:r>
            <a:r>
              <a:rPr lang="en-US" altLang="ko-KR" sz="1400" spc="-120" dirty="0">
                <a:latin typeface="+mn-ea"/>
              </a:rPr>
              <a:t>, </a:t>
            </a:r>
            <a:r>
              <a:rPr lang="ko-KR" altLang="en-US" sz="1400" spc="-120" dirty="0">
                <a:latin typeface="+mn-ea"/>
              </a:rPr>
              <a:t>생성되는 것이 특징이며</a:t>
            </a:r>
            <a:r>
              <a:rPr lang="en-US" altLang="ko-KR" sz="1400" spc="-120" dirty="0">
                <a:latin typeface="+mn-ea"/>
              </a:rPr>
              <a:t>,</a:t>
            </a:r>
            <a:r>
              <a:rPr lang="ko-KR" altLang="en-US" sz="1400" spc="-120" dirty="0">
                <a:latin typeface="+mn-ea"/>
              </a:rPr>
              <a:t> 따라서 새로운 지식을 스스로 찾고 빠르게 습득하는 자기주도적 </a:t>
            </a:r>
            <a:r>
              <a:rPr lang="ko-KR" altLang="en-US" sz="1400" spc="-120" dirty="0" err="1">
                <a:latin typeface="+mn-ea"/>
              </a:rPr>
              <a:t>학습역량이</a:t>
            </a:r>
            <a:r>
              <a:rPr lang="ko-KR" altLang="en-US" sz="1400" spc="-120" dirty="0">
                <a:latin typeface="+mn-ea"/>
              </a:rPr>
              <a:t> 매우 중요함</a:t>
            </a:r>
            <a:endParaRPr lang="en-US" altLang="ko-KR" sz="1400" spc="-120" dirty="0">
              <a:latin typeface="+mn-ea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spc="-120" dirty="0">
                <a:latin typeface="+mn-ea"/>
              </a:rPr>
              <a:t>한기대 </a:t>
            </a:r>
            <a:r>
              <a:rPr lang="en-US" altLang="ko-KR" sz="1400" spc="-120" dirty="0">
                <a:latin typeface="+mn-ea"/>
              </a:rPr>
              <a:t>4</a:t>
            </a:r>
            <a:r>
              <a:rPr lang="ko-KR" altLang="en-US" sz="1400" spc="-120" dirty="0">
                <a:latin typeface="+mn-ea"/>
              </a:rPr>
              <a:t>대 핵심역량 중 </a:t>
            </a:r>
            <a:r>
              <a:rPr lang="en-US" altLang="ko-KR" sz="1400" b="1" spc="-120" dirty="0">
                <a:latin typeface="+mn-ea"/>
              </a:rPr>
              <a:t>&lt;</a:t>
            </a:r>
            <a:r>
              <a:rPr lang="ko-KR" altLang="en-US" sz="1400" b="1" spc="-120" dirty="0">
                <a:latin typeface="+mn-ea"/>
              </a:rPr>
              <a:t>학습리더역량</a:t>
            </a:r>
            <a:r>
              <a:rPr lang="en-US" altLang="ko-KR" sz="1400" b="1" spc="-120" dirty="0">
                <a:latin typeface="+mn-ea"/>
              </a:rPr>
              <a:t>&gt;</a:t>
            </a:r>
            <a:r>
              <a:rPr lang="ko-KR" altLang="en-US" sz="1400" spc="-120" dirty="0">
                <a:latin typeface="+mn-ea"/>
              </a:rPr>
              <a:t>은 스스로 학습목표를 수립하고 실천할 수 있도록 하는 자기주도학습의 핵심이며</a:t>
            </a:r>
            <a:r>
              <a:rPr lang="en-US" altLang="ko-KR" sz="1400" spc="-120" dirty="0">
                <a:latin typeface="+mn-ea"/>
              </a:rPr>
              <a:t>, </a:t>
            </a:r>
            <a:r>
              <a:rPr lang="ko-KR" altLang="en-US" sz="1400" spc="-120" dirty="0">
                <a:latin typeface="+mn-ea"/>
              </a:rPr>
              <a:t>평생학습을 이끄는데 가장 필요한 </a:t>
            </a:r>
            <a:r>
              <a:rPr lang="ko-KR" altLang="en-US" sz="1400" spc="-120" dirty="0" err="1">
                <a:latin typeface="+mn-ea"/>
              </a:rPr>
              <a:t>역량임</a:t>
            </a:r>
            <a:endParaRPr lang="ko-KR" altLang="en-US" sz="1400" spc="-12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6624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493</TotalTime>
  <Words>2290</Words>
  <Application>Microsoft Office PowerPoint</Application>
  <PresentationFormat>화면 슬라이드 쇼(4:3)</PresentationFormat>
  <Paragraphs>881</Paragraphs>
  <Slides>71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5" baseType="lpstr">
      <vt:lpstr>BankGothic Md BT</vt:lpstr>
      <vt:lpstr>HY견고딕</vt:lpstr>
      <vt:lpstr>HY견명조</vt:lpstr>
      <vt:lpstr>HY울릉도M</vt:lpstr>
      <vt:lpstr>HY헤드라인M</vt:lpstr>
      <vt:lpstr>KBIZ한마음고딕 B</vt:lpstr>
      <vt:lpstr>맑은 고딕</vt:lpstr>
      <vt:lpstr>Arial</vt:lpstr>
      <vt:lpstr>Calibri</vt:lpstr>
      <vt:lpstr>Calibri Light</vt:lpstr>
      <vt:lpstr>Tahoma</vt:lpstr>
      <vt:lpstr>Verdana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장경택 장경택</dc:creator>
  <cp:lastModifiedBy>장경택 장경택</cp:lastModifiedBy>
  <cp:revision>9</cp:revision>
  <dcterms:created xsi:type="dcterms:W3CDTF">2019-03-03T13:24:55Z</dcterms:created>
  <dcterms:modified xsi:type="dcterms:W3CDTF">2024-03-03T13:12:14Z</dcterms:modified>
</cp:coreProperties>
</file>